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_rels/notesSlide80.xml.rels" ContentType="application/vnd.openxmlformats-package.relationships+xml"/>
  <Override PartName="/ppt/notesSlides/_rels/notesSlide86.xml.rels" ContentType="application/vnd.openxmlformats-package.relationships+xml"/>
  <Override PartName="/ppt/notesSlides/_rels/notesSlide93.xml.rels" ContentType="application/vnd.openxmlformats-package.relationships+xml"/>
  <Override PartName="/ppt/notesSlides/_rels/notesSlide84.xml.rels" ContentType="application/vnd.openxmlformats-package.relationships+xml"/>
  <Override PartName="/ppt/notesSlides/_rels/notesSlide23.xml.rels" ContentType="application/vnd.openxmlformats-package.relationships+xml"/>
  <Override PartName="/ppt/notesSlides/_rels/notesSlide61.xml.rels" ContentType="application/vnd.openxmlformats-package.relationships+xml"/>
  <Override PartName="/ppt/notesSlides/_rels/notesSlide76.xml.rels" ContentType="application/vnd.openxmlformats-package.relationships+xml"/>
  <Override PartName="/ppt/notesSlides/_rels/notesSlide78.xml.rels" ContentType="application/vnd.openxmlformats-package.relationships+xml"/>
  <Override PartName="/ppt/notesSlides/_rels/notesSlide90.xml.rels" ContentType="application/vnd.openxmlformats-package.relationships+xml"/>
  <Override PartName="/ppt/notesSlides/_rels/notesSlide41.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8.xml.rels" ContentType="application/vnd.openxmlformats-package.relationships+xml"/>
  <Override PartName="/ppt/notesSlides/_rels/notesSlide81.xml.rels" ContentType="application/vnd.openxmlformats-package.relationships+xml"/>
  <Override PartName="/ppt/notesSlides/_rels/notesSlide65.xml.rels" ContentType="application/vnd.openxmlformats-package.relationships+xml"/>
  <Override PartName="/ppt/notesSlides/_rels/notesSlide91.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77.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73.xml.rels" ContentType="application/vnd.openxmlformats-package.relationships+xml"/>
  <Override PartName="/ppt/notesSlides/_rels/notesSlide88.xml.rels" ContentType="application/vnd.openxmlformats-package.relationships+xml"/>
  <Override PartName="/ppt/notesSlides/_rels/notesSlide82.xml.rels" ContentType="application/vnd.openxmlformats-package.relationships+xml"/>
  <Override PartName="/ppt/notesSlides/_rels/notesSlide64.xml.rels" ContentType="application/vnd.openxmlformats-package.relationships+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67.xml.rels" ContentType="application/vnd.openxmlformats-package.relationships+xml"/>
  <Override PartName="/ppt/notesSlides/_rels/notesSlide89.xml.rels" ContentType="application/vnd.openxmlformats-package.relationships+xml"/>
  <Override PartName="/ppt/notesSlides/_rels/notesSlide74.xml.rels" ContentType="application/vnd.openxmlformats-package.relationships+xml"/>
  <Override PartName="/ppt/notesSlides/_rels/notesSlide92.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75.xml.rels" ContentType="application/vnd.openxmlformats-package.relationships+xml"/>
  <Override PartName="/ppt/notesSlides/_rels/notesSlide68.xml.rels" ContentType="application/vnd.openxmlformats-package.relationships+xml"/>
  <Override PartName="/ppt/notesSlides/_rels/notesSlide59.xml.rels" ContentType="application/vnd.openxmlformats-package.relationships+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3.xml" ContentType="application/vnd.openxmlformats-officedocument.presentationml.notesSlide+xml"/>
  <Override PartName="/ppt/notesSlides/notesSlide67.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59.xml" ContentType="application/vnd.openxmlformats-officedocument.presentationml.notesSlide+xml"/>
  <Override PartName="/ppt/notesSlides/notesSlide68.xml" ContentType="application/vnd.openxmlformats-officedocument.presentationml.notesSlide+xml"/>
  <Override PartName="/ppt/notesSlides/notesSlide21.xml" ContentType="application/vnd.openxmlformats-officedocument.presentationml.notesSlide+xml"/>
  <Override PartName="/ppt/notesSlides/notesSlide56.xml" ContentType="application/vnd.openxmlformats-officedocument.presentationml.notesSlide+xml"/>
  <Override PartName="/ppt/notesSlides/notesSlide82.xml" ContentType="application/vnd.openxmlformats-officedocument.presentationml.notesSlide+xml"/>
  <Override PartName="/ppt/notesSlides/notesSlide33.xml" ContentType="application/vnd.openxmlformats-officedocument.presentationml.notesSlide+xml"/>
  <Override PartName="/ppt/notesSlides/notesSlide65.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42.xml" ContentType="application/vnd.openxmlformats-officedocument.presentationml.notesSlide+xml"/>
  <Override PartName="/ppt/notesSlides/notesSlide91.xml" ContentType="application/vnd.openxmlformats-officedocument.presentationml.notesSlide+xml"/>
  <Override PartName="/ppt/notesSlides/notesSlide89.xml" ContentType="application/vnd.openxmlformats-officedocument.presentationml.notesSlide+xml"/>
  <Override PartName="/ppt/notesSlides/notesSlide86.xml" ContentType="application/vnd.openxmlformats-officedocument.presentationml.notesSlide+xml"/>
  <Override PartName="/ppt/notesSlides/notesSlide92.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81.xml" ContentType="application/vnd.openxmlformats-officedocument.presentationml.notesSlide+xml"/>
  <Override PartName="/ppt/notesSlides/notesSlide5.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78.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84.xml" ContentType="application/vnd.openxmlformats-officedocument.presentationml.notesSlide+xml"/>
  <Override PartName="/ppt/notesSlides/notesSlide35.xml" ContentType="application/vnd.openxmlformats-officedocument.presentationml.notesSlide+xml"/>
  <Override PartName="/ppt/notesSlides/notesSlide61.xml" ContentType="application/vnd.openxmlformats-officedocument.presentationml.notesSlide+xml"/>
  <Override PartName="/ppt/notesSlides/notesSlide80.xml" ContentType="application/vnd.openxmlformats-officedocument.presentationml.notesSlide+xml"/>
  <Override PartName="/ppt/notesSlides/notesSlide4.xml" ContentType="application/vnd.openxmlformats-officedocument.presentationml.notesSlide+xml"/>
  <Override PartName="/ppt/notesSlides/notesSlide74.xml" ContentType="application/vnd.openxmlformats-officedocument.presentationml.notesSlide+xml"/>
  <Override PartName="/ppt/notesSlides/notesSlide44.xml" ContentType="application/vnd.openxmlformats-officedocument.presentationml.notesSlide+xml"/>
  <Override PartName="/ppt/notesSlides/notesSlide93.xml" ContentType="application/vnd.openxmlformats-officedocument.presentationml.notesSlide+xml"/>
  <Override PartName="/ppt/_rels/presentation.xml.rels" ContentType="application/vnd.openxmlformats-package.relationships+xml"/>
  <Override PartName="/ppt/media/image58.png" ContentType="image/png"/>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9.png" ContentType="image/png"/>
  <Override PartName="/ppt/media/image10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0.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102.jpeg" ContentType="image/jpeg"/>
  <Override PartName="/ppt/media/image37.png" ContentType="image/png"/>
  <Override PartName="/ppt/media/image7.png" ContentType="image/png"/>
  <Override PartName="/ppt/media/image19.png" ContentType="image/png"/>
  <Override PartName="/ppt/media/image84.png" ContentType="image/png"/>
  <Override PartName="/ppt/media/image36.png" ContentType="image/png"/>
  <Override PartName="/ppt/media/image9.jpeg" ContentType="image/jpe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12.jpeg" ContentType="image/jpe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16.jpeg" ContentType="image/jpeg"/>
  <Override PartName="/ppt/media/image75.png" ContentType="image/png"/>
  <Override PartName="/ppt/media/image76.png" ContentType="image/png"/>
  <Override PartName="/ppt/media/image77.png" ContentType="image/png"/>
  <Override PartName="/ppt/media/image78.png" ContentType="image/png"/>
  <Override PartName="/ppt/media/image105.png" ContentType="image/png"/>
  <Override PartName="/ppt/media/image98.png" ContentType="image/png"/>
  <Override PartName="/ppt/media/image61.png" ContentType="image/png"/>
  <Override PartName="/ppt/media/image104.png" ContentType="image/png"/>
  <Override PartName="/ppt/media/image97.png" ContentType="image/png"/>
  <Override PartName="/ppt/media/image60.png" ContentType="image/png"/>
  <Override PartName="/ppt/media/image103.png" ContentType="image/png"/>
  <Override PartName="/ppt/media/image96.png" ContentType="image/png"/>
  <Override PartName="/ppt/media/image89.png" ContentType="image/png"/>
  <Override PartName="/ppt/media/image79.png" ContentType="image/png"/>
  <Override PartName="/ppt/media/image101.png" ContentType="image/png"/>
  <Override PartName="/ppt/media/image64.png" ContentType="image/png"/>
  <Override PartName="/ppt/media/image99.png" ContentType="image/png"/>
  <Override PartName="/ppt/media/image62.png" ContentType="image/png"/>
  <Override PartName="/ppt/media/image87.png" ContentType="image/png"/>
  <Override PartName="/ppt/media/image86.png" ContentType="image/png"/>
  <Override PartName="/ppt/media/image95.png" ContentType="image/png"/>
  <Override PartName="/ppt/media/image88.png" ContentType="image/png"/>
  <Override PartName="/ppt/media/image63.png" ContentType="image/png"/>
  <Override PartName="/ppt/media/image22.png" ContentType="image/png"/>
  <Override PartName="/ppt/media/image59.png" ContentType="image/png"/>
  <Override PartName="/ppt/media/image20.png" ContentType="image/png"/>
  <Override PartName="/ppt/media/image57.png" ContentType="image/png"/>
  <Override PartName="/ppt/media/image2.png" ContentType="image/png"/>
  <Override PartName="/ppt/media/image14.png" ContentType="image/png"/>
  <Override PartName="/ppt/media/image21.gif" ContentType="image/gif"/>
  <Override PartName="/ppt/media/image24.png" ContentType="image/png"/>
  <Override PartName="/ppt/media/image11.png" ContentType="image/png"/>
  <Override PartName="/ppt/media/image48.png" ContentType="image/png"/>
  <Override PartName="/ppt/media/image90.png" ContentType="image/png"/>
  <Override PartName="/ppt/media/image25.png" ContentType="image/png"/>
  <Override PartName="/ppt/media/image23.gif" ContentType="image/gif"/>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81.png" ContentType="image/png"/>
  <Override PartName="/ppt/media/image4.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28.xml.rels" ContentType="application/vnd.openxmlformats-package.relationships+xml"/>
  <Override PartName="/ppt/slides/_rels/slide92.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94.xml.rels" ContentType="application/vnd.openxmlformats-package.relationships+xml"/>
  <Override PartName="/ppt/slides/_rels/slide78.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4.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93.xml" ContentType="application/vnd.openxmlformats-officedocument.presentationml.slide+xml"/>
  <Override PartName="/ppt/slides/slide28.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60.xml" ContentType="application/vnd.openxmlformats-officedocument.presentationml.slide+xml"/>
  <Override PartName="/ppt/slides/slide95.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Corbel"/>
              </a:rPr>
              <a:t>Click to move the slide</a:t>
            </a:r>
            <a:endParaRPr b="0" lang="en-US" sz="1800" spc="-1" strike="noStrike">
              <a:solidFill>
                <a:srgbClr val="ffffff"/>
              </a:solidFill>
              <a:latin typeface="Corbel"/>
            </a:endParaRPr>
          </a:p>
        </p:txBody>
      </p:sp>
      <p:sp>
        <p:nvSpPr>
          <p:cNvPr id="8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1C9DAA7-E8E2-4989-9434-565ECE84CC3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hyperlink" Target="http://bit.ly/quaesita_emperor" TargetMode="External"/><Relationship Id="rId2" Type="http://schemas.openxmlformats.org/officeDocument/2006/relationships/hyperlink" Target="http://bit.ly/quaesita_slkid" TargetMode="External"/><Relationship Id="rId3" Type="http://schemas.openxmlformats.org/officeDocument/2006/relationships/hyperlink" Target="http://bit.ly/quaesita_slkid" TargetMode="External"/><Relationship Id="rId4" Type="http://schemas.openxmlformats.org/officeDocument/2006/relationships/hyperlink" Target="http://bit.ly/quaesita_slkid" TargetMode="External"/><Relationship Id="rId5" Type="http://schemas.openxmlformats.org/officeDocument/2006/relationships/slide" Target="../slides/slide75.xml"/><Relationship Id="rId6"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77.xml"/><Relationship Id="rId3"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hyperlink" Target="http://bit.ly/quaesita_12steps" TargetMode="External"/><Relationship Id="rId3" Type="http://schemas.openxmlformats.org/officeDocument/2006/relationships/slide" Target="../slides/slide80.xml"/><Relationship Id="rId4"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86.xml"/><Relationship Id="rId3"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hyperlink" Target="http://bit.ly/quaesita_mrbean" TargetMode="External"/><Relationship Id="rId2" Type="http://schemas.openxmlformats.org/officeDocument/2006/relationships/slide" Target="../slides/slide89.xml"/><Relationship Id="rId3"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685800" y="1143000"/>
            <a:ext cx="5486040" cy="3085920"/>
          </a:xfrm>
          <a:prstGeom prst="rect">
            <a:avLst/>
          </a:prstGeom>
        </p:spPr>
      </p:sp>
      <p:sp>
        <p:nvSpPr>
          <p:cNvPr id="4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Blue is default </a:t>
            </a:r>
            <a:endParaRPr b="0" lang="en-US" sz="2000" spc="-1" strike="noStrike">
              <a:latin typeface="Arial"/>
            </a:endParaRPr>
          </a:p>
        </p:txBody>
      </p:sp>
      <p:sp>
        <p:nvSpPr>
          <p:cNvPr id="4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ACB1D1-E2A6-48D1-B987-41C80BE2DFD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685800" y="1143000"/>
            <a:ext cx="5486040" cy="3085920"/>
          </a:xfrm>
          <a:prstGeom prst="rect">
            <a:avLst/>
          </a:prstGeom>
        </p:spPr>
      </p:sp>
      <p:sp>
        <p:nvSpPr>
          <p:cNvPr id="41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AB95684-B9F9-452C-9A11-093329F4404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685800" y="1143000"/>
            <a:ext cx="5486040" cy="3085920"/>
          </a:xfrm>
          <a:prstGeom prst="rect">
            <a:avLst/>
          </a:prstGeom>
        </p:spPr>
      </p:sp>
      <p:sp>
        <p:nvSpPr>
          <p:cNvPr id="41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7EEA055-41F7-45A4-ACD8-A16EB82F03C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685800" y="1143000"/>
            <a:ext cx="5486040" cy="3085920"/>
          </a:xfrm>
          <a:prstGeom prst="rect">
            <a:avLst/>
          </a:prstGeom>
        </p:spPr>
      </p:sp>
      <p:sp>
        <p:nvSpPr>
          <p:cNvPr id="42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68F4991-DED3-4BAD-B27B-EC5F3E8ECA7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685800" y="1143000"/>
            <a:ext cx="5486040" cy="3085920"/>
          </a:xfrm>
          <a:prstGeom prst="rect">
            <a:avLst/>
          </a:prstGeom>
        </p:spPr>
      </p:sp>
      <p:sp>
        <p:nvSpPr>
          <p:cNvPr id="4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Linear regression using StatsModels | by Santiago Rodrigues Manica | EvidentEBM | Medium</a:t>
            </a:r>
            <a:endParaRPr b="0" lang="en-US" sz="2000" spc="-1" strike="noStrike">
              <a:latin typeface="Arial"/>
            </a:endParaRPr>
          </a:p>
          <a:p>
            <a:pPr marL="216000" indent="-216000">
              <a:lnSpc>
                <a:spcPct val="100000"/>
              </a:lnSpc>
            </a:pPr>
            <a:r>
              <a:rPr b="0" lang="en-US" sz="2000" spc="-1" strike="noStrike">
                <a:latin typeface="Arial"/>
              </a:rPr>
              <a:t>https://medium.com/evidentebm/linear-regression-using-statsmodels-d0db5fef16bb </a:t>
            </a:r>
            <a:endParaRPr b="0" lang="en-US" sz="2000" spc="-1" strike="noStrike">
              <a:latin typeface="Arial"/>
            </a:endParaRPr>
          </a:p>
        </p:txBody>
      </p:sp>
      <p:sp>
        <p:nvSpPr>
          <p:cNvPr id="4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519D9B6-E430-417C-8998-7DB22C29216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685800" y="1143000"/>
            <a:ext cx="5486040" cy="3085920"/>
          </a:xfrm>
          <a:prstGeom prst="rect">
            <a:avLst/>
          </a:prstGeom>
        </p:spPr>
      </p:sp>
      <p:sp>
        <p:nvSpPr>
          <p:cNvPr id="4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We’ve been guessing based on no info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we have some info to guess based on ?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04CE2E8-C43F-44C8-A0C0-00D271FA5E0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685800" y="1143000"/>
            <a:ext cx="5486040" cy="3085920"/>
          </a:xfrm>
          <a:prstGeom prst="rect">
            <a:avLst/>
          </a:prstGeom>
        </p:spPr>
      </p:sp>
      <p:sp>
        <p:nvSpPr>
          <p:cNvPr id="4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Notice how the guesses has narrowed now.  Based on the new info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4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CA92606-CF9F-4EC7-8590-264621EB5C4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6040" cy="3085920"/>
          </a:xfrm>
          <a:prstGeom prst="rect">
            <a:avLst/>
          </a:prstGeom>
        </p:spPr>
      </p:sp>
      <p:sp>
        <p:nvSpPr>
          <p:cNvPr id="39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C698CBD-7245-43A9-8E5D-C2DBCC898B0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685800" y="1143000"/>
            <a:ext cx="5486040" cy="3085920"/>
          </a:xfrm>
          <a:prstGeom prst="rect">
            <a:avLst/>
          </a:prstGeom>
        </p:spPr>
      </p:sp>
      <p:sp>
        <p:nvSpPr>
          <p:cNvPr id="43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F5793B7-D55B-4523-ACBC-198F7261FB1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685800" y="1143000"/>
            <a:ext cx="5486040" cy="3085920"/>
          </a:xfrm>
          <a:prstGeom prst="rect">
            <a:avLst/>
          </a:prstGeom>
        </p:spPr>
      </p:sp>
      <p:sp>
        <p:nvSpPr>
          <p:cNvPr id="43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DF57E3E-F1EF-4043-857D-D6C8175F75F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685800" y="1143000"/>
            <a:ext cx="5486040" cy="3085920"/>
          </a:xfrm>
          <a:prstGeom prst="rect">
            <a:avLst/>
          </a:prstGeom>
        </p:spPr>
      </p:sp>
      <p:sp>
        <p:nvSpPr>
          <p:cNvPr id="4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RMSE   =  inversely named </a:t>
            </a:r>
            <a:endParaRPr b="0" lang="en-US" sz="2000" spc="-1" strike="noStrike">
              <a:latin typeface="Arial"/>
            </a:endParaRPr>
          </a:p>
          <a:p>
            <a:pPr marL="216000" indent="-216000">
              <a:lnSpc>
                <a:spcPct val="100000"/>
              </a:lnSpc>
            </a:pPr>
            <a:r>
              <a:rPr b="0" lang="en-US" sz="2000" spc="-1" strike="noStrike">
                <a:latin typeface="Arial"/>
              </a:rPr>
              <a:t>Error, square it, Mean (take average), then root (sq root)</a:t>
            </a:r>
            <a:endParaRPr b="0" lang="en-US" sz="2000" spc="-1" strike="noStrike">
              <a:latin typeface="Arial"/>
            </a:endParaRPr>
          </a:p>
        </p:txBody>
      </p:sp>
      <p:sp>
        <p:nvSpPr>
          <p:cNvPr id="43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3F65AE-110D-4AE8-AE5C-050762D18F4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6040" cy="3085920"/>
          </a:xfrm>
          <a:prstGeom prst="rect">
            <a:avLst/>
          </a:prstGeom>
        </p:spPr>
      </p:sp>
      <p:sp>
        <p:nvSpPr>
          <p:cNvPr id="40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81C3479-54D5-4081-99D0-53FBD6C0236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685800" y="1143000"/>
            <a:ext cx="5486040" cy="3085920"/>
          </a:xfrm>
          <a:prstGeom prst="rect">
            <a:avLst/>
          </a:prstGeom>
        </p:spPr>
      </p:sp>
      <p:sp>
        <p:nvSpPr>
          <p:cNvPr id="4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In stats, we needed p values/ R sq adjusted R squared, etc….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Here… just optimize </a:t>
            </a:r>
            <a:endParaRPr b="0" lang="en-US" sz="2000" spc="-1" strike="noStrike">
              <a:latin typeface="Arial"/>
            </a:endParaRPr>
          </a:p>
        </p:txBody>
      </p:sp>
      <p:sp>
        <p:nvSpPr>
          <p:cNvPr id="4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C3B0408-5A82-499A-A5BA-39F9D097C36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685800" y="1143000"/>
            <a:ext cx="5486040" cy="3085920"/>
          </a:xfrm>
          <a:prstGeom prst="rect">
            <a:avLst/>
          </a:prstGeom>
        </p:spPr>
      </p:sp>
      <p:sp>
        <p:nvSpPr>
          <p:cNvPr id="4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added a new feature and I only get this improvement? </a:t>
            </a:r>
            <a:endParaRPr b="0" lang="en-US" sz="2000" spc="-1" strike="noStrike">
              <a:latin typeface="Arial"/>
            </a:endParaRPr>
          </a:p>
        </p:txBody>
      </p:sp>
      <p:sp>
        <p:nvSpPr>
          <p:cNvPr id="4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15EB62F-0BD3-4789-A801-C698B972BF2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685800" y="1143000"/>
            <a:ext cx="5486040" cy="3085920"/>
          </a:xfrm>
          <a:prstGeom prst="rect">
            <a:avLst/>
          </a:prstGeom>
        </p:spPr>
      </p:sp>
      <p:sp>
        <p:nvSpPr>
          <p:cNvPr id="4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That’s an essence in machine learning.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4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102D4F0-FAD5-4DE5-841A-37209494A96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685800" y="1143000"/>
            <a:ext cx="5486040" cy="3085920"/>
          </a:xfrm>
          <a:prstGeom prst="rect">
            <a:avLst/>
          </a:prstGeom>
        </p:spPr>
      </p:sp>
      <p:sp>
        <p:nvSpPr>
          <p:cNvPr id="4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9:4:4 </a:t>
            </a:r>
            <a:endParaRPr b="0" lang="en-US" sz="2000" spc="-1" strike="noStrike">
              <a:latin typeface="Arial"/>
            </a:endParaRPr>
          </a:p>
          <a:p>
            <a:pPr marL="216000" indent="-216000">
              <a:lnSpc>
                <a:spcPct val="100000"/>
              </a:lnSpc>
            </a:pPr>
            <a:r>
              <a:rPr b="0" lang="en-US" sz="2000" spc="-1" strike="noStrike">
                <a:latin typeface="Arial"/>
              </a:rPr>
              <a:t>Magic numbers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2D06963-05D3-42AD-AE84-540D5F6D80A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6040" cy="3085920"/>
          </a:xfrm>
          <a:prstGeom prst="rect">
            <a:avLst/>
          </a:prstGeom>
        </p:spPr>
      </p:sp>
      <p:sp>
        <p:nvSpPr>
          <p:cNvPr id="4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9:4:4 </a:t>
            </a:r>
            <a:endParaRPr b="0" lang="en-US" sz="2000" spc="-1" strike="noStrike">
              <a:latin typeface="Arial"/>
            </a:endParaRPr>
          </a:p>
          <a:p>
            <a:pPr marL="216000" indent="-216000">
              <a:lnSpc>
                <a:spcPct val="100000"/>
              </a:lnSpc>
            </a:pPr>
            <a:r>
              <a:rPr b="0" lang="en-US" sz="2000" spc="-1" strike="noStrike">
                <a:latin typeface="Arial"/>
              </a:rPr>
              <a:t>Magic numbers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E8F220A-7AD1-4AB9-B0F1-D78600E6B99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6040" cy="3085920"/>
          </a:xfrm>
          <a:prstGeom prst="rect">
            <a:avLst/>
          </a:prstGeom>
        </p:spPr>
      </p:sp>
      <p:sp>
        <p:nvSpPr>
          <p:cNvPr id="4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5E8230A-18A5-4AC5-B758-B4AD39F36FC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6040" cy="3085920"/>
          </a:xfrm>
          <a:prstGeom prst="rect">
            <a:avLst/>
          </a:prstGeom>
        </p:spPr>
      </p:sp>
      <p:sp>
        <p:nvSpPr>
          <p:cNvPr id="45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A58B3FF-5974-4DC8-B56B-4BFD888D9D4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6040" cy="3085920"/>
          </a:xfrm>
          <a:prstGeom prst="rect">
            <a:avLst/>
          </a:prstGeom>
        </p:spPr>
      </p:sp>
      <p:sp>
        <p:nvSpPr>
          <p:cNvPr id="4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we added water a secret ingredient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get 143</a:t>
            </a:r>
            <a:endParaRPr b="0" lang="en-US" sz="2000" spc="-1" strike="noStrike">
              <a:latin typeface="Arial"/>
            </a:endParaRPr>
          </a:p>
        </p:txBody>
      </p:sp>
      <p:sp>
        <p:nvSpPr>
          <p:cNvPr id="4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F08E87-A795-40CF-B90B-4476F1A4EA6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6040" cy="3085920"/>
          </a:xfrm>
          <a:prstGeom prst="rect">
            <a:avLst/>
          </a:prstGeom>
        </p:spPr>
      </p:sp>
      <p:sp>
        <p:nvSpPr>
          <p:cNvPr id="4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b="0" lang="en-US" sz="1200" spc="-1" strike="noStrike">
              <a:latin typeface="Arial"/>
            </a:endParaRPr>
          </a:p>
        </p:txBody>
      </p:sp>
      <p:sp>
        <p:nvSpPr>
          <p:cNvPr id="46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0D64850-2B3D-43C5-BF5A-29FE91A2AE9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6040" cy="3085920"/>
          </a:xfrm>
          <a:prstGeom prst="rect">
            <a:avLst/>
          </a:prstGeom>
        </p:spPr>
      </p:sp>
      <p:sp>
        <p:nvSpPr>
          <p:cNvPr id="4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 explicit rules ( that’s the opposite of ML] </a:t>
            </a:r>
            <a:endParaRPr b="0" lang="en-US" sz="2000" spc="-1" strike="noStrike">
              <a:latin typeface="Arial"/>
            </a:endParaRPr>
          </a:p>
          <a:p>
            <a:pPr marL="216000" indent="-216000">
              <a:lnSpc>
                <a:spcPct val="100000"/>
              </a:lnSpc>
            </a:pPr>
            <a:r>
              <a:rPr b="0" lang="en-US" sz="2000" spc="-1" strike="noStrike">
                <a:latin typeface="Arial"/>
              </a:rPr>
              <a:t>No other examples for ML to learn </a:t>
            </a:r>
            <a:endParaRPr b="0" lang="en-US" sz="2000" spc="-1" strike="noStrike">
              <a:latin typeface="Arial"/>
            </a:endParaRPr>
          </a:p>
        </p:txBody>
      </p:sp>
      <p:sp>
        <p:nvSpPr>
          <p:cNvPr id="4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14E54E6-3A9D-4735-AB14-4D78C4EAF13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6040" cy="3085920"/>
          </a:xfrm>
          <a:prstGeom prst="rect">
            <a:avLst/>
          </a:prstGeom>
        </p:spPr>
      </p:sp>
      <p:sp>
        <p:nvSpPr>
          <p:cNvPr id="4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Just like an </a:t>
            </a:r>
            <a:r>
              <a:rPr b="0" lang="en-US" sz="1200" spc="-1" strike="noStrike" u="sng">
                <a:solidFill>
                  <a:srgbClr val="000000"/>
                </a:solidFill>
                <a:uFillTx/>
                <a:latin typeface="+mn-lt"/>
                <a:ea typeface="+mn-ea"/>
                <a:hlinkClick r:id="rId1"/>
              </a:rPr>
              <a:t>AI algorithm</a:t>
            </a:r>
            <a:r>
              <a:rPr b="0" lang="en-US" sz="1200" spc="-1" strike="noStrike">
                <a:solidFill>
                  <a:srgbClr val="000000"/>
                </a:solidFill>
                <a:latin typeface="+mn-lt"/>
                <a:ea typeface="+mn-ea"/>
              </a:rPr>
              <a:t>, his goal is to find a data pattern that he can turn into a recipe (</a:t>
            </a:r>
            <a:r>
              <a:rPr b="0" i="1" lang="en-US" sz="1200" spc="-1" strike="noStrike">
                <a:solidFill>
                  <a:srgbClr val="000000"/>
                </a:solidFill>
                <a:latin typeface="+mn-lt"/>
                <a:ea typeface="+mn-ea"/>
              </a:rPr>
              <a:t>“</a:t>
            </a:r>
            <a:r>
              <a:rPr b="0" i="1" lang="en-US" sz="1200" spc="-1" strike="noStrike" u="sng">
                <a:solidFill>
                  <a:srgbClr val="000000"/>
                </a:solidFill>
                <a:uFillTx/>
                <a:latin typeface="+mn-lt"/>
                <a:ea typeface="+mn-ea"/>
                <a:hlinkClick r:id="rId2"/>
              </a:rPr>
              <a:t>model</a:t>
            </a:r>
            <a:r>
              <a:rPr b="0" i="1" lang="en-US" sz="1200" spc="-1" strike="noStrike">
                <a:solidFill>
                  <a:srgbClr val="000000"/>
                </a:solidFill>
                <a:latin typeface="+mn-lt"/>
                <a:ea typeface="+mn-ea"/>
              </a:rPr>
              <a:t>”</a:t>
            </a:r>
            <a:r>
              <a:rPr b="0" lang="en-US" sz="1200" spc="-1" strike="noStrike">
                <a:solidFill>
                  <a:srgbClr val="000000"/>
                </a:solidFill>
                <a:latin typeface="+mn-lt"/>
                <a:ea typeface="+mn-ea"/>
              </a:rPr>
              <a:t>) that successfully takes him from the </a:t>
            </a:r>
            <a:r>
              <a:rPr b="0" lang="en-US" sz="1200" spc="-1" strike="noStrike" u="sng">
                <a:solidFill>
                  <a:srgbClr val="000000"/>
                </a:solidFill>
                <a:uFillTx/>
                <a:latin typeface="+mn-lt"/>
                <a:ea typeface="+mn-ea"/>
                <a:hlinkClick r:id="rId3"/>
              </a:rPr>
              <a:t>input</a:t>
            </a:r>
            <a:r>
              <a:rPr b="0" lang="en-US" sz="1200" spc="-1" strike="noStrike">
                <a:solidFill>
                  <a:srgbClr val="000000"/>
                </a:solidFill>
                <a:latin typeface="+mn-lt"/>
                <a:ea typeface="+mn-ea"/>
              </a:rPr>
              <a:t> on the left of the “=” to the </a:t>
            </a:r>
            <a:r>
              <a:rPr b="0" lang="en-US" sz="1200" spc="-1" strike="noStrike" u="sng">
                <a:solidFill>
                  <a:srgbClr val="000000"/>
                </a:solidFill>
                <a:uFillTx/>
                <a:latin typeface="+mn-lt"/>
                <a:ea typeface="+mn-ea"/>
                <a:hlinkClick r:id="rId4"/>
              </a:rPr>
              <a:t>output</a:t>
            </a:r>
            <a:r>
              <a:rPr b="0" lang="en-US" sz="1200" spc="-1" strike="noStrike">
                <a:solidFill>
                  <a:srgbClr val="000000"/>
                </a:solidFill>
                <a:latin typeface="+mn-lt"/>
                <a:ea typeface="+mn-ea"/>
              </a:rPr>
              <a:t> on the right-hand side. </a:t>
            </a:r>
            <a:endParaRPr b="0" lang="en-US" sz="1200" spc="-1" strike="noStrike">
              <a:latin typeface="Arial"/>
            </a:endParaRPr>
          </a:p>
        </p:txBody>
      </p:sp>
      <p:sp>
        <p:nvSpPr>
          <p:cNvPr id="4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6888F17-9882-4438-819A-04CB01284ED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6040" cy="3085920"/>
          </a:xfrm>
          <a:prstGeom prst="rect">
            <a:avLst/>
          </a:prstGeom>
        </p:spPr>
      </p:sp>
      <p:sp>
        <p:nvSpPr>
          <p:cNvPr id="47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4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CCDDF68-6C13-48F0-A629-237C039337F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6040" cy="3085920"/>
          </a:xfrm>
          <a:prstGeom prst="rect">
            <a:avLst/>
          </a:prstGeom>
        </p:spPr>
      </p:sp>
      <p:sp>
        <p:nvSpPr>
          <p:cNvPr id="4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That’s exactly what validation (</a:t>
            </a:r>
            <a:r>
              <a:rPr b="0" lang="en-US" sz="1200" spc="-1" strike="noStrike" u="sng">
                <a:solidFill>
                  <a:srgbClr val="000000"/>
                </a:solidFill>
                <a:uFillTx/>
                <a:latin typeface="+mn-lt"/>
                <a:ea typeface="+mn-ea"/>
                <a:hlinkClick r:id="rId1"/>
              </a:rPr>
              <a:t>step 8</a:t>
            </a:r>
            <a:r>
              <a:rPr b="0" lang="en-US" sz="1200" spc="-1" strike="noStrike">
                <a:solidFill>
                  <a:srgbClr val="000000"/>
                </a:solidFill>
                <a:latin typeface="+mn-lt"/>
                <a:ea typeface="+mn-ea"/>
              </a:rPr>
              <a:t>) in machine learning is. Validation creates a safe, low-stakes opportunity for students to try their recipes on examples they haven’t studied explicitly. That’s how they get a signal about whether they’re ready for the real exam.</a:t>
            </a:r>
            <a:endParaRPr b="0" lang="en-US" sz="1200" spc="-1" strike="noStrike">
              <a:latin typeface="Arial"/>
            </a:endParaRPr>
          </a:p>
        </p:txBody>
      </p:sp>
      <p:sp>
        <p:nvSpPr>
          <p:cNvPr id="4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BD3F30F-BF32-4629-9A99-31EDDD63095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6040" cy="3085920"/>
          </a:xfrm>
          <a:prstGeom prst="rect">
            <a:avLst/>
          </a:prstGeom>
        </p:spPr>
      </p:sp>
      <p:sp>
        <p:nvSpPr>
          <p:cNvPr id="4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(Mr. Bean is very lucky to have a professor like you. Thank you for sending him additional examples to try in the comfort and safety of his dorm room!)</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4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621442D-1E88-4B4E-A4A6-94F9784ECCE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685800" y="1143000"/>
            <a:ext cx="5486040" cy="3085920"/>
          </a:xfrm>
          <a:prstGeom prst="rect">
            <a:avLst/>
          </a:prstGeom>
        </p:spPr>
      </p:sp>
      <p:sp>
        <p:nvSpPr>
          <p:cNvPr id="40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mn-ea"/>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b="0" lang="en-US" sz="1200" spc="-1" strike="noStrike">
              <a:latin typeface="Arial"/>
            </a:endParaRPr>
          </a:p>
        </p:txBody>
      </p:sp>
      <p:sp>
        <p:nvSpPr>
          <p:cNvPr id="4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D12F440-306D-4E06-8DEB-08C59681DF2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6040" cy="3085920"/>
          </a:xfrm>
          <a:prstGeom prst="rect">
            <a:avLst/>
          </a:prstGeom>
        </p:spPr>
      </p:sp>
      <p:sp>
        <p:nvSpPr>
          <p:cNvPr id="4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12 Steps to Applied AI. A roadmap for every machine learning… | by Cassie Kozyrkov | The Startup | Medium</a:t>
            </a:r>
            <a:endParaRPr b="0" lang="en-US" sz="2000" spc="-1" strike="noStrike">
              <a:latin typeface="Arial"/>
            </a:endParaRPr>
          </a:p>
          <a:p>
            <a:pPr marL="216000" indent="-216000">
              <a:lnSpc>
                <a:spcPct val="100000"/>
              </a:lnSpc>
            </a:pPr>
            <a:r>
              <a:rPr b="0" lang="en-US" sz="2000" spc="-1" strike="noStrike">
                <a:latin typeface="Arial"/>
              </a:rPr>
              <a:t>https://medium.com/swlh/12-steps-to-applied-ai-2fdad7fdcdf3</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If he chooses to start over, he might go back to training (</a:t>
            </a:r>
            <a:r>
              <a:rPr b="0" lang="en-US" sz="1200" spc="-1" strike="noStrike" u="sng">
                <a:solidFill>
                  <a:srgbClr val="000000"/>
                </a:solidFill>
                <a:uFillTx/>
                <a:latin typeface="+mn-lt"/>
                <a:ea typeface="+mn-ea"/>
                <a:hlinkClick r:id="rId1"/>
              </a:rPr>
              <a:t>step 6</a:t>
            </a:r>
            <a:r>
              <a:rPr b="0" lang="en-US" sz="1200" spc="-1" strike="noStrike">
                <a:solidFill>
                  <a:srgbClr val="000000"/>
                </a:solidFill>
                <a:latin typeface="+mn-lt"/>
                <a:ea typeface="+mn-ea"/>
              </a:rPr>
              <a:t>) and search for new patterns in the data he already has (that single paltry datapoint) or he might go even further back and consider adjusting the data he’s working with (if it were me, I’d be begging you for a bunch of additional examples, which would mean going all the way back to </a:t>
            </a:r>
            <a:r>
              <a:rPr b="0" lang="en-US" sz="1200" spc="-1" strike="noStrike" u="sng">
                <a:solidFill>
                  <a:srgbClr val="000000"/>
                </a:solidFill>
                <a:uFillTx/>
                <a:latin typeface="+mn-lt"/>
                <a:ea typeface="+mn-ea"/>
                <a:hlinkClick r:id="rId2"/>
              </a:rPr>
              <a:t>step 2 in my guide</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Students (and ML/AI engineers) are allowed to bounce back and forth between looking for patterns and validating their new recipes as much as they like. (But don’t stay up all night studying!)</a:t>
            </a:r>
            <a:endParaRPr b="0" lang="en-US" sz="1200" spc="-1" strike="noStrike">
              <a:latin typeface="Arial"/>
            </a:endParaRPr>
          </a:p>
        </p:txBody>
      </p:sp>
      <p:sp>
        <p:nvSpPr>
          <p:cNvPr id="4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FE8E4C6-9CDE-41A0-AF4E-5CF1A4F3D2F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6040" cy="3085920"/>
          </a:xfrm>
          <a:prstGeom prst="rect">
            <a:avLst/>
          </a:prstGeom>
        </p:spPr>
      </p:sp>
      <p:sp>
        <p:nvSpPr>
          <p:cNvPr id="4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Finally, at 3 AM, Mr. Bean found a pattern that works correctly on all the validation examples you’ve given him.</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4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F194BFC-3782-4606-B333-20AF7BF9B51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6040" cy="3085920"/>
          </a:xfrm>
          <a:prstGeom prst="rect">
            <a:avLst/>
          </a:prstGeom>
        </p:spPr>
      </p:sp>
      <p:sp>
        <p:nvSpPr>
          <p:cNvPr id="48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You’re practically roaring, </a:t>
            </a:r>
            <a:r>
              <a:rPr b="0" i="1" lang="en-US" sz="1200" spc="-1" strike="noStrike">
                <a:solidFill>
                  <a:srgbClr val="000000"/>
                </a:solidFill>
                <a:latin typeface="+mn-lt"/>
                <a:ea typeface="+mn-ea"/>
              </a:rPr>
              <a:t>“Of course not!!!!”</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4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DAEDD71-BC7E-4F6B-88F2-BB20C1B8D12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6040" cy="3085920"/>
          </a:xfrm>
          <a:prstGeom prst="rect">
            <a:avLst/>
          </a:prstGeom>
        </p:spPr>
      </p:sp>
      <p:sp>
        <p:nvSpPr>
          <p:cNvPr id="4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For all you know, he might have hacked together a crazy recipe that overfits, er, contorts itself to fit those specific examples he has been staring at all night. Perhaps he has just memorized all the answers and </a:t>
            </a:r>
            <a:r>
              <a:rPr b="0" i="1" lang="en-US" sz="1200" spc="-1" strike="noStrike">
                <a:solidFill>
                  <a:srgbClr val="000000"/>
                </a:solidFill>
                <a:latin typeface="+mn-lt"/>
                <a:ea typeface="+mn-ea"/>
              </a:rPr>
              <a:t>that’s </a:t>
            </a:r>
            <a:r>
              <a:rPr b="0" lang="en-US" sz="1200" spc="-1" strike="noStrike">
                <a:solidFill>
                  <a:srgbClr val="000000"/>
                </a:solidFill>
                <a:latin typeface="+mn-lt"/>
                <a:ea typeface="+mn-ea"/>
              </a:rPr>
              <a:t>his recipe — looking them up from memory. There’s no guarantee he understands anything general enough to handle new problems.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4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E9AD207-3104-4F31-AB45-0CD61188121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6040" cy="3085920"/>
          </a:xfrm>
          <a:prstGeom prst="rect">
            <a:avLst/>
          </a:prstGeom>
        </p:spPr>
      </p:sp>
      <p:sp>
        <p:nvSpPr>
          <p:cNvPr id="4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So, is Mr. Bean’s best good enough? Should you give him a pass to go on to the next step (where you </a:t>
            </a:r>
            <a:r>
              <a:rPr b="0" lang="en-US" sz="1200" spc="-1" strike="noStrike" u="sng">
                <a:solidFill>
                  <a:srgbClr val="000000"/>
                </a:solidFill>
                <a:uFillTx/>
                <a:latin typeface="+mn-lt"/>
                <a:ea typeface="+mn-ea"/>
                <a:hlinkClick r:id="rId1"/>
              </a:rPr>
              <a:t>productionize</a:t>
            </a:r>
            <a:r>
              <a:rPr b="0" lang="en-US" sz="1200" spc="-1" strike="noStrike">
                <a:solidFill>
                  <a:srgbClr val="000000"/>
                </a:solidFill>
                <a:latin typeface="+mn-lt"/>
                <a:ea typeface="+mn-ea"/>
              </a:rPr>
              <a:t> him for mathematics in the wild) or should you delicately suggest he switch majors?</a:t>
            </a:r>
            <a:endParaRPr b="0" lang="en-US" sz="1200" spc="-1" strike="noStrike">
              <a:latin typeface="Arial"/>
            </a:endParaRPr>
          </a:p>
        </p:txBody>
      </p:sp>
      <p:sp>
        <p:nvSpPr>
          <p:cNvPr id="4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6068C50-F0B0-4E25-8925-6F8A9AB8362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6040" cy="3085920"/>
          </a:xfrm>
          <a:prstGeom prst="rect">
            <a:avLst/>
          </a:prstGeom>
        </p:spPr>
      </p:sp>
      <p:sp>
        <p:nvSpPr>
          <p:cNvPr id="49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Training, validation, and test phases in AI — explained in a way you’ll never forget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https://towardsdatascience.com/training-validation-and-test-phases-in-ai-explained-in-a-way-youll-never-forget-744be50154e8 </a:t>
            </a:r>
            <a:endParaRPr b="0" lang="en-US" sz="2000" spc="-1" strike="noStrike">
              <a:latin typeface="Arial"/>
            </a:endParaRPr>
          </a:p>
        </p:txBody>
      </p:sp>
      <p:sp>
        <p:nvSpPr>
          <p:cNvPr id="49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0B8B384-6263-4453-8A7A-F1C63645177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6040" cy="3085920"/>
          </a:xfrm>
          <a:prstGeom prst="rect">
            <a:avLst/>
          </a:prstGeom>
        </p:spPr>
      </p:sp>
      <p:sp>
        <p:nvSpPr>
          <p:cNvPr id="50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all you care about is failing unworthy students, you don’t need a validation phase. All you need is testing. Poor Mr. Bean trains, finds a pattern (</a:t>
            </a:r>
            <a:r>
              <a:rPr b="0" lang="en-US" sz="1200" spc="-1" strike="noStrike" u="sng">
                <a:solidFill>
                  <a:srgbClr val="000000"/>
                </a:solidFill>
                <a:uFillTx/>
                <a:latin typeface="+mn-lt"/>
                <a:ea typeface="+mn-ea"/>
                <a:hlinkClick r:id="rId1"/>
              </a:rPr>
              <a:t>it was a stupid pattern</a:t>
            </a:r>
            <a:r>
              <a:rPr b="0" lang="en-US" sz="1200" spc="-1" strike="noStrike">
                <a:solidFill>
                  <a:srgbClr val="000000"/>
                </a:solidFill>
                <a:latin typeface="+mn-lt"/>
                <a:ea typeface="+mn-ea"/>
              </a:rPr>
              <a:t>), rushes to your exam, fails the exam, and gets kicked out of the math major. You caught and executed an ignoramus. Great job!</a:t>
            </a:r>
            <a:endParaRPr b="0" lang="en-US" sz="1200" spc="-1" strike="noStrike">
              <a:latin typeface="Arial"/>
            </a:endParaRPr>
          </a:p>
        </p:txBody>
      </p:sp>
      <p:sp>
        <p:nvSpPr>
          <p:cNvPr id="50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DD3209A-5DBC-43FC-A598-B4DEAF39931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685800" y="1143000"/>
            <a:ext cx="5486040" cy="3085920"/>
          </a:xfrm>
          <a:prstGeom prst="rect">
            <a:avLst/>
          </a:prstGeom>
        </p:spPr>
      </p:sp>
      <p:sp>
        <p:nvSpPr>
          <p:cNvPr id="4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This is a drawing illustrating the relationship between correlation and causation. It depicts a correlation between ice cream consumption and crime, but shows that the actual cause is temperature.</a:t>
            </a:r>
            <a:endParaRPr b="0" lang="en-US" sz="1200" spc="-1" strike="noStrike">
              <a:latin typeface="Arial"/>
            </a:endParaRPr>
          </a:p>
        </p:txBody>
      </p:sp>
      <p:sp>
        <p:nvSpPr>
          <p:cNvPr id="4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A8FF38E-0A44-4421-A2EA-5273F69F102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6040" cy="3085920"/>
          </a:xfrm>
          <a:prstGeom prst="rect">
            <a:avLst/>
          </a:prstGeom>
        </p:spPr>
      </p:sp>
      <p:sp>
        <p:nvSpPr>
          <p:cNvPr id="50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0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8560E71-00A4-4A0C-A3E2-230AE08255A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6040" cy="3085920"/>
          </a:xfrm>
          <a:prstGeom prst="rect">
            <a:avLst/>
          </a:prstGeom>
        </p:spPr>
      </p:sp>
      <p:sp>
        <p:nvSpPr>
          <p:cNvPr id="50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0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FD1F53C-49E0-4824-AF1E-E0CCCAC3428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6040" cy="3085920"/>
          </a:xfrm>
          <a:prstGeom prst="rect">
            <a:avLst/>
          </a:prstGeom>
        </p:spPr>
      </p:sp>
      <p:sp>
        <p:nvSpPr>
          <p:cNvPr id="51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you really care about your students, it would be sad to find out that their attempts at a recipe are silly only after it’s too late to help them. (On the final exam itself.) What are you, a teacher or an executioner?</a:t>
            </a:r>
            <a:endParaRPr b="0" lang="en-US" sz="1200" spc="-1" strike="noStrike">
              <a:latin typeface="Arial"/>
            </a:endParaRPr>
          </a:p>
        </p:txBody>
      </p:sp>
      <p:sp>
        <p:nvSpPr>
          <p:cNvPr id="51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525A3B-670C-4140-8AC1-E34D98733BD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6040" cy="3085920"/>
          </a:xfrm>
          <a:prstGeom prst="rect">
            <a:avLst/>
          </a:prstGeom>
        </p:spPr>
      </p:sp>
      <p:sp>
        <p:nvSpPr>
          <p:cNvPr id="5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to be an AI idiot. 7 ways to royally mess up your machine…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https://towardsdatascience.com/how-to-be-an-ai-idiot-8559c65d91a8</a:t>
            </a:r>
            <a:endParaRPr b="0" lang="en-US" sz="2000" spc="-1" strike="noStrike">
              <a:latin typeface="Arial"/>
            </a:endParaRPr>
          </a:p>
        </p:txBody>
      </p:sp>
      <p:sp>
        <p:nvSpPr>
          <p:cNvPr id="5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ACDB27-5F3F-41EC-8BFF-4D662075C3B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0"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1"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3"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4"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5"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6"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8"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9"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0"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1"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2"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3"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3"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5"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7"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58"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2"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3"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4"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6"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8"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0"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1"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2"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4"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5"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7"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8"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9"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0"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82"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3"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4"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5"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6"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7"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3"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4"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8"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9"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0"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2"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3"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4"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8"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3280" cy="1072440"/>
          </a:xfrm>
          <a:prstGeom prst="rect">
            <a:avLst/>
          </a:prstGeom>
          <a:ln>
            <a:noFill/>
          </a:ln>
        </p:spPr>
      </p:pic>
      <p:sp>
        <p:nvSpPr>
          <p:cNvPr id="2"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3"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tabLst>
                <a:tab algn="l" pos="0"/>
              </a:tabLst>
            </a:pPr>
            <a:fld id="{4BCAE7E1-2CBE-45B5-B12D-528179E3E111}" type="datetime">
              <a:rPr b="0" lang="en-US" sz="1050" spc="-1" strike="noStrike">
                <a:solidFill>
                  <a:srgbClr val="ffffff"/>
                </a:solidFill>
                <a:latin typeface="Corbel"/>
              </a:rPr>
              <a:t>1/18/22</a:t>
            </a:fld>
            <a:endParaRPr b="0" lang="en-US" sz="1050" spc="-1" strike="noStrike">
              <a:latin typeface="Times New Roman"/>
            </a:endParaRPr>
          </a:p>
        </p:txBody>
      </p:sp>
      <p:sp>
        <p:nvSpPr>
          <p:cNvPr id="5"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6"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tabLst>
                <a:tab algn="l" pos="0"/>
              </a:tabLst>
            </a:pPr>
            <a:fld id="{C68FB00C-A9B3-4F20-84E9-E50E3A5D6665}" type="slidenum">
              <a:rPr b="0" lang="en-US" sz="1200" spc="-1" strike="noStrike">
                <a:solidFill>
                  <a:srgbClr val="ffffff"/>
                </a:solidFill>
                <a:latin typeface="Corbel"/>
              </a:rPr>
              <a:t>&lt;number&gt;</a:t>
            </a:fld>
            <a:endParaRPr b="0" lang="en-US" sz="1200" spc="-1" strike="noStrike">
              <a:latin typeface="Times New Roman"/>
            </a:endParaRPr>
          </a:p>
        </p:txBody>
      </p:sp>
      <p:pic>
        <p:nvPicPr>
          <p:cNvPr id="7" name="Picture 6"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4"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 name="Picture 7" descr=""/>
          <p:cNvPicPr/>
          <p:nvPr/>
        </p:nvPicPr>
        <p:blipFill>
          <a:blip r:embed="rId2"/>
          <a:stretch/>
        </p:blipFill>
        <p:spPr>
          <a:xfrm>
            <a:off x="10986840" y="201960"/>
            <a:ext cx="1133280" cy="1072440"/>
          </a:xfrm>
          <a:prstGeom prst="rect">
            <a:avLst/>
          </a:prstGeom>
          <a:ln>
            <a:noFill/>
          </a:ln>
        </p:spPr>
      </p:pic>
      <p:sp>
        <p:nvSpPr>
          <p:cNvPr id="46"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47"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8"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tabLst>
                <a:tab algn="l" pos="0"/>
              </a:tabLst>
            </a:pPr>
            <a:fld id="{3219E83F-E165-470D-A39B-69397BBAD6CE}" type="datetime">
              <a:rPr b="0" lang="en-US" sz="1050" spc="-1" strike="noStrike">
                <a:solidFill>
                  <a:srgbClr val="ffffff"/>
                </a:solidFill>
                <a:latin typeface="Corbel"/>
              </a:rPr>
              <a:t>1/18/22</a:t>
            </a:fld>
            <a:endParaRPr b="0" lang="en-US" sz="1050" spc="-1" strike="noStrike">
              <a:latin typeface="Times New Roman"/>
            </a:endParaRPr>
          </a:p>
        </p:txBody>
      </p:sp>
      <p:sp>
        <p:nvSpPr>
          <p:cNvPr id="49"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50"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tabLst>
                <a:tab algn="l" pos="0"/>
              </a:tabLst>
            </a:pPr>
            <a:fld id="{39F1D4C3-EE7F-445F-8906-3F45C5AB5700}" type="slidenum">
              <a:rPr b="0" lang="en-US" sz="1200" spc="-1" strike="noStrike">
                <a:solidFill>
                  <a:srgbClr val="ffffff"/>
                </a:solidFill>
                <a:latin typeface="Corbel"/>
              </a:rPr>
              <a:t>&lt;number&gt;</a:t>
            </a:fld>
            <a:endParaRPr b="0" lang="en-US" sz="1200" spc="-1" strike="noStrike">
              <a:latin typeface="Times New Roman"/>
            </a:endParaRPr>
          </a:p>
        </p:txBody>
      </p:sp>
      <p:pic>
        <p:nvPicPr>
          <p:cNvPr id="51" name="Picture 6"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1.gif"/><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gif"/><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introduction-to-python-de9bedd8-983f-4a5b-a614-3d01d76e614e/testing?ex=2" TargetMode="External"/><Relationship Id="rId2" Type="http://schemas.openxmlformats.org/officeDocument/2006/relationships/hyperlink" Target="https://campus.datacamp.com/courses/introduction-to-python-de9bedd8-983f-4a5b-a614-3d01d76e614e/testing?ex=2" TargetMode="External"/><Relationship Id="rId3" Type="http://schemas.openxmlformats.org/officeDocument/2006/relationships/hyperlink" Target="https://campus.datacamp.com/courses/introduction-to-python-de9bedd8-983f-4a5b-a614-3d01d76e614e/testing?ex=2" TargetMode="External"/><Relationship Id="rId4" Type="http://schemas.openxmlformats.org/officeDocument/2006/relationships/hyperlink" Target="https://campus.datacamp.com/courses/introduction-to-python-de9bedd8-983f-4a5b-a614-3d01d76e614e/67436?ex=1" TargetMode="External"/><Relationship Id="rId5" Type="http://schemas.openxmlformats.org/officeDocument/2006/relationships/hyperlink" Target="https://campus.datacamp.com/courses/introduction-to-python-de9bedd8-983f-4a5b-a614-3d01d76e614e/67436?ex=1" TargetMode="External"/><Relationship Id="rId6" Type="http://schemas.openxmlformats.org/officeDocument/2006/relationships/hyperlink" Target="https://campus.datacamp.com/courses/introduction-to-python-de9bedd8-983f-4a5b-a614-3d01d76e614e/67436?ex=1" TargetMode="External"/><Relationship Id="rId7" Type="http://schemas.openxmlformats.org/officeDocument/2006/relationships/hyperlink" Target="https://stat.ethz.ch/R-manual/R-devel/library/datasets/html/mtcars.html" TargetMode="External"/><Relationship Id="rId8" Type="http://schemas.openxmlformats.org/officeDocument/2006/relationships/hyperlink" Target="https://stat.ethz.ch/R-manual/R-devel/library/datasets/html/mtcars.html" TargetMode="External"/><Relationship Id="rId9"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jpe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hyperlink" Target="http://www.tylervigen.com/spurious-correlations" TargetMode="External"/><Relationship Id="rId2" Type="http://schemas.openxmlformats.org/officeDocument/2006/relationships/hyperlink" Target="http://www.tylervigen.com/spurious-correlations" TargetMode="External"/><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hyperlink" Target="https://learn.datacamp.com/projects/558" TargetMode="External"/><Relationship Id="rId2" Type="http://schemas.openxmlformats.org/officeDocument/2006/relationships/hyperlink" Target="https://learn.datacamp.com/projects/558" TargetMode="External"/><Relationship Id="rId3" Type="http://schemas.openxmlformats.org/officeDocument/2006/relationships/hyperlink" Target="https://learn.datacamp.com/courses/supervised-learning-with-scikit-learn" TargetMode="External"/><Relationship Id="rId4" Type="http://schemas.openxmlformats.org/officeDocument/2006/relationships/hyperlink" Target="https://learn.datacamp.com/courses/supervised-learning-with-scikit-learn" TargetMode="External"/><Relationship Id="rId5" Type="http://schemas.openxmlformats.org/officeDocument/2006/relationships/hyperlink" Target="https://www.datacamp.com/community/tutorials/preprocessing-in-data-science-part-1-centering-scaling-and-knn" TargetMode="External"/><Relationship Id="rId6" Type="http://schemas.openxmlformats.org/officeDocument/2006/relationships/hyperlink" Target="https://www.datacamp.com/community/tutorials/preprocessing-in-data-science-part-1-centering-scaling-and-knn" TargetMode="External"/><Relationship Id="rId7" Type="http://schemas.openxmlformats.org/officeDocument/2006/relationships/hyperlink" Target="https://www.datacamp.com/community/tutorials/preprocessing-in-data-science-part-2-centering-scaling-and-logistic-regression" TargetMode="External"/><Relationship Id="rId8" Type="http://schemas.openxmlformats.org/officeDocument/2006/relationships/hyperlink" Target="https://www.datacamp.com/community/tutorials/preprocessing-in-data-science-part-2-centering-scaling-and-logistic-regression" TargetMode="External"/><Relationship Id="rId9" Type="http://schemas.openxmlformats.org/officeDocument/2006/relationships/hyperlink" Target="https://www.datacamp.com/community/tutorials/preprocessing-in-data-science-part-3-scaling-synthesized-data" TargetMode="External"/><Relationship Id="rId10" Type="http://schemas.openxmlformats.org/officeDocument/2006/relationships/hyperlink" Target="https://www.datacamp.com/community/tutorials/preprocessing-in-data-science-part-3-scaling-synthesized-data" TargetMode="External"/><Relationship Id="rId1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hyperlink" Target="https://gallery.shinyapps.io/simple_regression/"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Data analysis nano degree</a:t>
            </a:r>
            <a:endParaRPr b="0" lang="en-US" sz="4000" spc="-1" strike="noStrike">
              <a:solidFill>
                <a:srgbClr val="ffffff"/>
              </a:solidFill>
              <a:latin typeface="Corbel"/>
            </a:endParaRPr>
          </a:p>
        </p:txBody>
      </p:sp>
      <p:sp>
        <p:nvSpPr>
          <p:cNvPr id="95"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3200" spc="-1" strike="noStrike">
                <a:solidFill>
                  <a:srgbClr val="ffffff"/>
                </a:solidFill>
                <a:latin typeface="Corbel"/>
              </a:rPr>
              <a:t>Session 6</a:t>
            </a:r>
            <a:endParaRPr b="0" lang="en-US" sz="3200" spc="-1" strike="noStrike">
              <a:solidFill>
                <a:srgbClr val="ffffff"/>
              </a:solidFill>
              <a:latin typeface="Corbel"/>
            </a:endParaRPr>
          </a:p>
          <a:p>
            <a:pPr>
              <a:lnSpc>
                <a:spcPct val="90000"/>
              </a:lnSpc>
              <a:spcBef>
                <a:spcPts val="1199"/>
              </a:spcBef>
              <a:spcAft>
                <a:spcPts val="201"/>
              </a:spcAft>
              <a:tabLst>
                <a:tab algn="l" pos="0"/>
              </a:tabLst>
            </a:pPr>
            <a:endParaRPr b="0" lang="en-US" sz="3200" spc="-1" strike="noStrike">
              <a:solidFill>
                <a:srgbClr val="ffffff"/>
              </a:solidFill>
              <a:latin typeface="Corbel"/>
            </a:endParaRPr>
          </a:p>
          <a:p>
            <a:pPr>
              <a:lnSpc>
                <a:spcPct val="90000"/>
              </a:lnSpc>
              <a:spcBef>
                <a:spcPts val="1199"/>
              </a:spcBef>
              <a:spcAft>
                <a:spcPts val="201"/>
              </a:spcAft>
              <a:tabLst>
                <a:tab algn="l" pos="0"/>
              </a:tabLst>
            </a:pPr>
            <a:r>
              <a:rPr b="0" lang="en-US" sz="3200" spc="-1" strike="noStrike">
                <a:solidFill>
                  <a:srgbClr val="ffffff"/>
                </a:solidFill>
                <a:latin typeface="Corbel"/>
              </a:rPr>
              <a:t>Conducted by hamza</a:t>
            </a:r>
            <a:endParaRPr b="0" lang="en-US" sz="3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Simpsons paradox</a:t>
            </a:r>
            <a:endParaRPr b="0" lang="en-US" sz="4000" spc="-1" strike="noStrike">
              <a:solidFill>
                <a:srgbClr val="ffffff"/>
              </a:solidFill>
              <a:latin typeface="Corbel"/>
            </a:endParaRPr>
          </a:p>
        </p:txBody>
      </p:sp>
      <p:sp>
        <p:nvSpPr>
          <p:cNvPr id="12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we solve it? </a:t>
            </a:r>
            <a:endParaRPr b="0" lang="en-US" sz="2200" spc="-1" strike="noStrike">
              <a:solidFill>
                <a:srgbClr val="ffffff"/>
              </a:solidFill>
              <a:latin typeface="Corbel"/>
            </a:endParaRPr>
          </a:p>
        </p:txBody>
      </p:sp>
      <p:pic>
        <p:nvPicPr>
          <p:cNvPr id="124" name="Picture 3" descr=""/>
          <p:cNvPicPr/>
          <p:nvPr/>
        </p:nvPicPr>
        <p:blipFill>
          <a:blip r:embed="rId1"/>
          <a:stretch/>
        </p:blipFill>
        <p:spPr>
          <a:xfrm>
            <a:off x="5378400" y="2312280"/>
            <a:ext cx="4496040" cy="3905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evidence</a:t>
            </a:r>
            <a:endParaRPr b="0" lang="en-US" sz="4000" spc="-1" strike="noStrike">
              <a:solidFill>
                <a:srgbClr val="ffffff"/>
              </a:solidFill>
              <a:latin typeface="Corbel"/>
            </a:endParaRPr>
          </a:p>
        </p:txBody>
      </p:sp>
      <p:sp>
        <p:nvSpPr>
          <p:cNvPr id="1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27" name="Picture 5" descr=""/>
          <p:cNvPicPr/>
          <p:nvPr/>
        </p:nvPicPr>
        <p:blipFill>
          <a:blip r:embed="rId1"/>
          <a:stretch/>
        </p:blipFill>
        <p:spPr>
          <a:xfrm>
            <a:off x="2722680" y="2225880"/>
            <a:ext cx="6744240" cy="42102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Randomization</a:t>
            </a:r>
            <a:endParaRPr b="0" lang="en-US" sz="4000" spc="-1" strike="noStrike">
              <a:solidFill>
                <a:srgbClr val="ffffff"/>
              </a:solidFill>
              <a:latin typeface="Corbel"/>
            </a:endParaRPr>
          </a:p>
        </p:txBody>
      </p:sp>
      <p:sp>
        <p:nvSpPr>
          <p:cNvPr id="1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30" name="Picture 2" descr="ماتت دوللي المستنسخة وبقي ما يبشر العلماء"/>
          <p:cNvPicPr/>
          <p:nvPr/>
        </p:nvPicPr>
        <p:blipFill>
          <a:blip r:embed="rId1"/>
          <a:stretch/>
        </p:blipFill>
        <p:spPr>
          <a:xfrm>
            <a:off x="1967040" y="2012400"/>
            <a:ext cx="7806600" cy="4390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3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33" name="Picture 3" descr=""/>
          <p:cNvPicPr/>
          <p:nvPr/>
        </p:nvPicPr>
        <p:blipFill>
          <a:blip r:embed="rId1"/>
          <a:stretch/>
        </p:blipFill>
        <p:spPr>
          <a:xfrm>
            <a:off x="2710800" y="2282400"/>
            <a:ext cx="6292800" cy="39351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a:t>
            </a:r>
            <a:endParaRPr b="0" lang="en-US" sz="4000" spc="-1" strike="noStrike">
              <a:solidFill>
                <a:srgbClr val="ffffff"/>
              </a:solidFill>
              <a:latin typeface="Corbel"/>
            </a:endParaRPr>
          </a:p>
        </p:txBody>
      </p:sp>
      <p:sp>
        <p:nvSpPr>
          <p:cNvPr id="13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36" name="Picture 3" descr=""/>
          <p:cNvPicPr/>
          <p:nvPr/>
        </p:nvPicPr>
        <p:blipFill>
          <a:blip r:embed="rId1"/>
          <a:stretch/>
        </p:blipFill>
        <p:spPr>
          <a:xfrm>
            <a:off x="3637080" y="2643480"/>
            <a:ext cx="4082400" cy="24847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Scientific summary</a:t>
            </a:r>
            <a:endParaRPr b="0" lang="en-US" sz="4000" spc="-1" strike="noStrike">
              <a:solidFill>
                <a:srgbClr val="ffffff"/>
              </a:solidFill>
              <a:latin typeface="Corbel"/>
            </a:endParaRPr>
          </a:p>
        </p:txBody>
      </p:sp>
      <p:sp>
        <p:nvSpPr>
          <p:cNvPr id="13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39" name="Picture 3" descr=""/>
          <p:cNvPicPr/>
          <p:nvPr/>
        </p:nvPicPr>
        <p:blipFill>
          <a:blip r:embed="rId1"/>
          <a:stretch/>
        </p:blipFill>
        <p:spPr>
          <a:xfrm>
            <a:off x="1723680" y="2628720"/>
            <a:ext cx="7705080" cy="2278800"/>
          </a:xfrm>
          <a:prstGeom prst="rect">
            <a:avLst/>
          </a:prstGeom>
          <a:ln>
            <a:noFill/>
          </a:ln>
        </p:spPr>
      </p:pic>
      <p:sp>
        <p:nvSpPr>
          <p:cNvPr id="140" name="CustomShape 3"/>
          <p:cNvSpPr/>
          <p:nvPr/>
        </p:nvSpPr>
        <p:spPr>
          <a:xfrm>
            <a:off x="7859880" y="5505120"/>
            <a:ext cx="20451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What’s missing?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Scientific summary</a:t>
            </a:r>
            <a:endParaRPr b="0" lang="en-US" sz="4000" spc="-1" strike="noStrike">
              <a:solidFill>
                <a:srgbClr val="ffffff"/>
              </a:solidFill>
              <a:latin typeface="Corbel"/>
            </a:endParaRPr>
          </a:p>
        </p:txBody>
      </p:sp>
      <p:sp>
        <p:nvSpPr>
          <p:cNvPr id="1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43" name="Picture 3" descr=""/>
          <p:cNvPicPr/>
          <p:nvPr/>
        </p:nvPicPr>
        <p:blipFill>
          <a:blip r:embed="rId1"/>
          <a:stretch/>
        </p:blipFill>
        <p:spPr>
          <a:xfrm>
            <a:off x="1291320" y="2418840"/>
            <a:ext cx="8758080" cy="26193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pic>
        <p:nvPicPr>
          <p:cNvPr id="145" name="Content Placeholder 3" descr=""/>
          <p:cNvPicPr/>
          <p:nvPr/>
        </p:nvPicPr>
        <p:blipFill>
          <a:blip r:embed="rId1"/>
          <a:stretch/>
        </p:blipFill>
        <p:spPr>
          <a:xfrm>
            <a:off x="2729880" y="2011320"/>
            <a:ext cx="6730560" cy="42066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48" name="Picture 3" descr=""/>
          <p:cNvPicPr/>
          <p:nvPr/>
        </p:nvPicPr>
        <p:blipFill>
          <a:blip r:embed="rId1"/>
          <a:stretch/>
        </p:blipFill>
        <p:spPr>
          <a:xfrm>
            <a:off x="403920" y="1792800"/>
            <a:ext cx="9907200" cy="1457280"/>
          </a:xfrm>
          <a:prstGeom prst="rect">
            <a:avLst/>
          </a:prstGeom>
          <a:ln>
            <a:noFill/>
          </a:ln>
        </p:spPr>
      </p:pic>
      <p:pic>
        <p:nvPicPr>
          <p:cNvPr id="149" name="Content Placeholder 3" descr=""/>
          <p:cNvPicPr/>
          <p:nvPr/>
        </p:nvPicPr>
        <p:blipFill>
          <a:blip r:embed="rId2"/>
          <a:stretch/>
        </p:blipFill>
        <p:spPr>
          <a:xfrm>
            <a:off x="6265800" y="3469320"/>
            <a:ext cx="5056920" cy="31604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Cassie kozyrgov</a:t>
            </a:r>
            <a:endParaRPr b="0" lang="en-US" sz="4000" spc="-1" strike="noStrike">
              <a:solidFill>
                <a:srgbClr val="ffffff"/>
              </a:solidFill>
              <a:latin typeface="Corbel"/>
            </a:endParaRPr>
          </a:p>
        </p:txBody>
      </p:sp>
      <p:sp>
        <p:nvSpPr>
          <p:cNvPr id="1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2" name="Picture 3" descr=""/>
          <p:cNvPicPr/>
          <p:nvPr/>
        </p:nvPicPr>
        <p:blipFill>
          <a:blip r:embed="rId1"/>
          <a:stretch/>
        </p:blipFill>
        <p:spPr>
          <a:xfrm>
            <a:off x="1599840" y="3417840"/>
            <a:ext cx="8990280" cy="13932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9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 regression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Logistic regression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Machine learning</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Project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5" name="Picture 4" descr=""/>
          <p:cNvPicPr/>
          <p:nvPr/>
        </p:nvPicPr>
        <p:blipFill>
          <a:blip r:embed="rId1"/>
          <a:stretch/>
        </p:blipFill>
        <p:spPr>
          <a:xfrm>
            <a:off x="3089160" y="2527920"/>
            <a:ext cx="5456880" cy="3173760"/>
          </a:xfrm>
          <a:prstGeom prst="rect">
            <a:avLst/>
          </a:prstGeom>
          <a:ln>
            <a:noFill/>
          </a:ln>
        </p:spPr>
      </p:pic>
      <p:sp>
        <p:nvSpPr>
          <p:cNvPr id="156" name="CustomShape 3"/>
          <p:cNvSpPr/>
          <p:nvPr/>
        </p:nvSpPr>
        <p:spPr>
          <a:xfrm>
            <a:off x="8057520" y="6252120"/>
            <a:ext cx="4631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Randomizaion Not always possible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Welcome to multivariate regression</a:t>
            </a:r>
            <a:endParaRPr b="0" lang="en-US" sz="4000" spc="-1" strike="noStrike">
              <a:solidFill>
                <a:srgbClr val="ffffff"/>
              </a:solidFill>
              <a:latin typeface="Corbel"/>
            </a:endParaRPr>
          </a:p>
        </p:txBody>
      </p:sp>
      <p:sp>
        <p:nvSpPr>
          <p:cNvPr id="15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9" name="Picture 4" descr=""/>
          <p:cNvPicPr/>
          <p:nvPr/>
        </p:nvPicPr>
        <p:blipFill>
          <a:blip r:embed="rId1"/>
          <a:stretch/>
        </p:blipFill>
        <p:spPr>
          <a:xfrm>
            <a:off x="2773080" y="2566440"/>
            <a:ext cx="5770440" cy="24800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A/B testing Project </a:t>
            </a:r>
            <a:endParaRPr b="0" lang="en-US" sz="4000" spc="-1" strike="noStrike">
              <a:solidFill>
                <a:srgbClr val="ffffff"/>
              </a:solidFill>
              <a:latin typeface="Corbel"/>
            </a:endParaRPr>
          </a:p>
        </p:txBody>
      </p:sp>
      <p:sp>
        <p:nvSpPr>
          <p:cNvPr id="16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2" name="Picture 3" descr=""/>
          <p:cNvPicPr/>
          <p:nvPr/>
        </p:nvPicPr>
        <p:blipFill>
          <a:blip r:embed="rId1"/>
          <a:stretch/>
        </p:blipFill>
        <p:spPr>
          <a:xfrm>
            <a:off x="1342080" y="2439720"/>
            <a:ext cx="2907000" cy="3007080"/>
          </a:xfrm>
          <a:prstGeom prst="rect">
            <a:avLst/>
          </a:prstGeom>
          <a:ln>
            <a:noFill/>
          </a:ln>
        </p:spPr>
      </p:pic>
      <p:pic>
        <p:nvPicPr>
          <p:cNvPr id="163" name="Picture 4" descr=""/>
          <p:cNvPicPr/>
          <p:nvPr/>
        </p:nvPicPr>
        <p:blipFill>
          <a:blip r:embed="rId2"/>
          <a:stretch/>
        </p:blipFill>
        <p:spPr>
          <a:xfrm>
            <a:off x="4917960" y="2689200"/>
            <a:ext cx="3071160" cy="18223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Part II - A/B Test</a:t>
            </a:r>
            <a:endParaRPr b="0" lang="en-US" sz="4000" spc="-1" strike="noStrike">
              <a:solidFill>
                <a:srgbClr val="ffffff"/>
              </a:solidFill>
              <a:latin typeface="Corbel"/>
            </a:endParaRPr>
          </a:p>
        </p:txBody>
      </p:sp>
      <p:sp>
        <p:nvSpPr>
          <p:cNvPr id="16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1" lang="en-US" sz="2400" spc="-1" strike="noStrike">
                <a:solidFill>
                  <a:srgbClr val="ffffff"/>
                </a:solidFill>
                <a:latin typeface="Corbel"/>
              </a:rPr>
              <a:t>state your hypothesis</a:t>
            </a:r>
            <a:endParaRPr b="0" lang="en-US" sz="2400" spc="-1" strike="noStrike">
              <a:solidFill>
                <a:srgbClr val="ffffff"/>
              </a:solidFill>
              <a:latin typeface="Corbel"/>
            </a:endParaRPr>
          </a:p>
          <a:p>
            <a:pPr>
              <a:lnSpc>
                <a:spcPct val="90000"/>
              </a:lnSpc>
              <a:spcBef>
                <a:spcPts val="1199"/>
              </a:spcBef>
              <a:spcAft>
                <a:spcPts val="201"/>
              </a:spcAft>
            </a:pPr>
            <a:endParaRPr b="0" lang="en-US" sz="2400" spc="-1" strike="noStrike">
              <a:solidFill>
                <a:srgbClr val="ffffff"/>
              </a:solidFill>
              <a:latin typeface="Corbel"/>
            </a:endParaRPr>
          </a:p>
        </p:txBody>
      </p:sp>
      <p:pic>
        <p:nvPicPr>
          <p:cNvPr id="166" name="Picture 4" descr=""/>
          <p:cNvPicPr/>
          <p:nvPr/>
        </p:nvPicPr>
        <p:blipFill>
          <a:blip r:embed="rId1"/>
          <a:stretch/>
        </p:blipFill>
        <p:spPr>
          <a:xfrm>
            <a:off x="571320" y="3560040"/>
            <a:ext cx="11318040" cy="674280"/>
          </a:xfrm>
          <a:prstGeom prst="rect">
            <a:avLst/>
          </a:prstGeom>
          <a:ln>
            <a:noFill/>
          </a:ln>
        </p:spPr>
      </p:pic>
      <p:pic>
        <p:nvPicPr>
          <p:cNvPr id="167" name="Picture 5" descr=""/>
          <p:cNvPicPr/>
          <p:nvPr/>
        </p:nvPicPr>
        <p:blipFill>
          <a:blip r:embed="rId2"/>
          <a:stretch/>
        </p:blipFill>
        <p:spPr>
          <a:xfrm>
            <a:off x="885600" y="4649760"/>
            <a:ext cx="10901880" cy="725400"/>
          </a:xfrm>
          <a:prstGeom prst="rect">
            <a:avLst/>
          </a:prstGeom>
          <a:ln>
            <a:noFill/>
          </a:ln>
        </p:spPr>
      </p:pic>
      <p:pic>
        <p:nvPicPr>
          <p:cNvPr id="168" name="Picture 6" descr=""/>
          <p:cNvPicPr/>
          <p:nvPr/>
        </p:nvPicPr>
        <p:blipFill>
          <a:blip r:embed="rId3"/>
          <a:stretch/>
        </p:blipFill>
        <p:spPr>
          <a:xfrm>
            <a:off x="700200" y="5990040"/>
            <a:ext cx="11059920" cy="627120"/>
          </a:xfrm>
          <a:prstGeom prst="rect">
            <a:avLst/>
          </a:prstGeom>
          <a:ln>
            <a:noFill/>
          </a:ln>
        </p:spPr>
      </p:pic>
      <p:pic>
        <p:nvPicPr>
          <p:cNvPr id="169" name="Picture 3" descr=""/>
          <p:cNvPicPr/>
          <p:nvPr/>
        </p:nvPicPr>
        <p:blipFill>
          <a:blip r:embed="rId4"/>
          <a:stretch/>
        </p:blipFill>
        <p:spPr>
          <a:xfrm>
            <a:off x="700200" y="2477880"/>
            <a:ext cx="6544080" cy="8190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Part III - A regression approach</a:t>
            </a:r>
            <a:endParaRPr b="0" lang="en-US" sz="4000" spc="-1" strike="noStrike">
              <a:solidFill>
                <a:srgbClr val="ffffff"/>
              </a:solidFill>
              <a:latin typeface="Corbel"/>
            </a:endParaRPr>
          </a:p>
        </p:txBody>
      </p:sp>
      <p:sp>
        <p:nvSpPr>
          <p:cNvPr id="1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2" name="Picture 3" descr=""/>
          <p:cNvPicPr/>
          <p:nvPr/>
        </p:nvPicPr>
        <p:blipFill>
          <a:blip r:embed="rId1"/>
          <a:stretch/>
        </p:blipFill>
        <p:spPr>
          <a:xfrm>
            <a:off x="1598040" y="2236680"/>
            <a:ext cx="2077920" cy="515520"/>
          </a:xfrm>
          <a:prstGeom prst="rect">
            <a:avLst/>
          </a:prstGeom>
          <a:ln>
            <a:noFill/>
          </a:ln>
        </p:spPr>
      </p:pic>
      <p:pic>
        <p:nvPicPr>
          <p:cNvPr id="173" name="Picture 4" descr=""/>
          <p:cNvPicPr/>
          <p:nvPr/>
        </p:nvPicPr>
        <p:blipFill>
          <a:blip r:embed="rId2"/>
          <a:stretch/>
        </p:blipFill>
        <p:spPr>
          <a:xfrm>
            <a:off x="937080" y="3370320"/>
            <a:ext cx="5477760" cy="496080"/>
          </a:xfrm>
          <a:prstGeom prst="rect">
            <a:avLst/>
          </a:prstGeom>
          <a:ln>
            <a:noFill/>
          </a:ln>
        </p:spPr>
      </p:pic>
      <p:pic>
        <p:nvPicPr>
          <p:cNvPr id="174" name="Picture 5" descr=""/>
          <p:cNvPicPr/>
          <p:nvPr/>
        </p:nvPicPr>
        <p:blipFill>
          <a:blip r:embed="rId3"/>
          <a:stretch/>
        </p:blipFill>
        <p:spPr>
          <a:xfrm>
            <a:off x="4202280" y="6378120"/>
            <a:ext cx="2666160" cy="438480"/>
          </a:xfrm>
          <a:prstGeom prst="rect">
            <a:avLst/>
          </a:prstGeom>
          <a:ln>
            <a:noFill/>
          </a:ln>
        </p:spPr>
      </p:pic>
      <p:pic>
        <p:nvPicPr>
          <p:cNvPr id="175" name="Picture 7" descr=""/>
          <p:cNvPicPr/>
          <p:nvPr/>
        </p:nvPicPr>
        <p:blipFill>
          <a:blip r:embed="rId4"/>
          <a:stretch/>
        </p:blipFill>
        <p:spPr>
          <a:xfrm>
            <a:off x="694440" y="4663440"/>
            <a:ext cx="5720760" cy="455400"/>
          </a:xfrm>
          <a:prstGeom prst="rect">
            <a:avLst/>
          </a:prstGeom>
          <a:ln>
            <a:noFill/>
          </a:ln>
        </p:spPr>
      </p:pic>
      <p:pic>
        <p:nvPicPr>
          <p:cNvPr id="176" name="Picture 8" descr=""/>
          <p:cNvPicPr/>
          <p:nvPr/>
        </p:nvPicPr>
        <p:blipFill>
          <a:blip r:embed="rId5"/>
          <a:stretch/>
        </p:blipFill>
        <p:spPr>
          <a:xfrm>
            <a:off x="694440" y="5590800"/>
            <a:ext cx="6525000" cy="4377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Breakout room1</a:t>
            </a:r>
            <a:endParaRPr b="0" lang="en-US" sz="4000" spc="-1" strike="noStrike">
              <a:solidFill>
                <a:srgbClr val="ffffff"/>
              </a:solidFill>
              <a:latin typeface="Corbel"/>
            </a:endParaRPr>
          </a:p>
        </p:txBody>
      </p:sp>
      <p:sp>
        <p:nvSpPr>
          <p:cNvPr id="17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a:t>
            </a:r>
            <a:r>
              <a:rPr b="0" lang="en-US" sz="2200" spc="-1" strike="noStrike" u="sng">
                <a:solidFill>
                  <a:srgbClr val="6eac1c"/>
                </a:solidFill>
                <a:uFillTx/>
                <a:latin typeface="Corbel"/>
                <a:hlinkClick r:id="rId3"/>
              </a:rPr>
              <a:t>campus.datacamp.com/courses/introduction-to-python-de9bedd8-983f-4a5b-a614-3d01d76e614e/testing?ex=2</a:t>
            </a:r>
            <a:r>
              <a:rPr b="0" lang="en-US" sz="2200" spc="-1" strike="noStrike" u="sng">
                <a:solidFill>
                  <a:srgbClr val="ffffff"/>
                </a:solidFill>
                <a:uFillTx/>
                <a:latin typeface="Corbel"/>
              </a:rPr>
              <a:t>    Z test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rPr>
              <a:t>[typo in alternative hypothesis exercise – t test instead of Z test)</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hlinkClick r:id="rId4"/>
              </a:rPr>
              <a:t>https</a:t>
            </a:r>
            <a:r>
              <a:rPr b="0" lang="en-US" sz="2200" spc="-1" strike="noStrike" u="sng">
                <a:solidFill>
                  <a:srgbClr val="6eac1c"/>
                </a:solidFill>
                <a:uFillTx/>
                <a:latin typeface="Corbel"/>
                <a:hlinkClick r:id="rId5"/>
              </a:rPr>
              <a:t>://</a:t>
            </a:r>
            <a:r>
              <a:rPr b="0" lang="en-US" sz="2200" spc="-1" strike="noStrike" u="sng">
                <a:solidFill>
                  <a:srgbClr val="6eac1c"/>
                </a:solidFill>
                <a:uFillTx/>
                <a:latin typeface="Corbel"/>
                <a:hlinkClick r:id="rId6"/>
              </a:rPr>
              <a:t>campus.datacamp.com/courses/introduction-to-python-de9bedd8-983f-4a5b-a614-3d01d76e614e/67436?ex=1</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Dataset description: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7"/>
              </a:rPr>
              <a:t>https://</a:t>
            </a:r>
            <a:r>
              <a:rPr b="0" lang="en-US" sz="2200" spc="-1" strike="noStrike" u="sng">
                <a:solidFill>
                  <a:srgbClr val="6eac1c"/>
                </a:solidFill>
                <a:uFillTx/>
                <a:latin typeface="Corbel"/>
                <a:hlinkClick r:id="rId8"/>
              </a:rPr>
              <a:t>stat.ethz.ch/R-manual/R-devel/library/datasets/html/mtcars.html</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demo</a:t>
            </a:r>
            <a:endParaRPr b="0" lang="en-US" sz="4000" spc="-1" strike="noStrike">
              <a:solidFill>
                <a:srgbClr val="ffffff"/>
              </a:solidFill>
              <a:latin typeface="Corbel"/>
            </a:endParaRPr>
          </a:p>
        </p:txBody>
      </p:sp>
      <p:sp>
        <p:nvSpPr>
          <p:cNvPr id="1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1" name="Picture 3_1" descr=""/>
          <p:cNvPicPr/>
          <p:nvPr/>
        </p:nvPicPr>
        <p:blipFill>
          <a:blip r:embed="rId1"/>
          <a:stretch/>
        </p:blipFill>
        <p:spPr>
          <a:xfrm>
            <a:off x="955440" y="2131200"/>
            <a:ext cx="10278720" cy="40863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Another point of view</a:t>
            </a:r>
            <a:endParaRPr b="0" lang="en-US" sz="4000" spc="-1" strike="noStrike">
              <a:solidFill>
                <a:srgbClr val="ffffff"/>
              </a:solidFill>
              <a:latin typeface="Corbel"/>
            </a:endParaRPr>
          </a:p>
        </p:txBody>
      </p:sp>
      <p:sp>
        <p:nvSpPr>
          <p:cNvPr id="18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Welcome to machine learning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regression</a:t>
            </a:r>
            <a:endParaRPr b="0" lang="en-US" sz="4000" spc="-1" strike="noStrike">
              <a:solidFill>
                <a:srgbClr val="ffffff"/>
              </a:solidFill>
              <a:latin typeface="Corbel"/>
            </a:endParaRPr>
          </a:p>
        </p:txBody>
      </p:sp>
      <p:sp>
        <p:nvSpPr>
          <p:cNvPr id="1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6" name="Picture 3" descr=""/>
          <p:cNvPicPr/>
          <p:nvPr/>
        </p:nvPicPr>
        <p:blipFill>
          <a:blip r:embed="rId1"/>
          <a:stretch/>
        </p:blipFill>
        <p:spPr>
          <a:xfrm>
            <a:off x="834840" y="2004120"/>
            <a:ext cx="10151640" cy="47822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Guess!</a:t>
            </a:r>
            <a:endParaRPr b="0" lang="en-US" sz="4000" spc="-1" strike="noStrike">
              <a:solidFill>
                <a:srgbClr val="ffffff"/>
              </a:solidFill>
              <a:latin typeface="Corbel"/>
            </a:endParaRPr>
          </a:p>
        </p:txBody>
      </p:sp>
      <p:sp>
        <p:nvSpPr>
          <p:cNvPr id="18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9" name="Picture 3" descr=""/>
          <p:cNvPicPr/>
          <p:nvPr/>
        </p:nvPicPr>
        <p:blipFill>
          <a:blip r:embed="rId1"/>
          <a:stretch/>
        </p:blipFill>
        <p:spPr>
          <a:xfrm>
            <a:off x="954000" y="2175480"/>
            <a:ext cx="8924400" cy="45234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choose? </a:t>
            </a:r>
            <a:endParaRPr b="0" lang="en-US" sz="4000" spc="-1" strike="noStrike">
              <a:solidFill>
                <a:srgbClr val="ffffff"/>
              </a:solidFill>
              <a:latin typeface="Corbel"/>
            </a:endParaRPr>
          </a:p>
        </p:txBody>
      </p:sp>
      <p:sp>
        <p:nvSpPr>
          <p:cNvPr id="9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0" name="Picture 3" descr=""/>
          <p:cNvPicPr/>
          <p:nvPr/>
        </p:nvPicPr>
        <p:blipFill>
          <a:blip r:embed="rId1"/>
          <a:stretch/>
        </p:blipFill>
        <p:spPr>
          <a:xfrm>
            <a:off x="457200" y="2616480"/>
            <a:ext cx="11275200" cy="2996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Attitude of machine learning</a:t>
            </a:r>
            <a:endParaRPr b="0" lang="en-US" sz="4000" spc="-1" strike="noStrike">
              <a:solidFill>
                <a:srgbClr val="ffffff"/>
              </a:solidFill>
              <a:latin typeface="Corbel"/>
            </a:endParaRPr>
          </a:p>
        </p:txBody>
      </p:sp>
      <p:sp>
        <p:nvSpPr>
          <p:cNvPr id="19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Think carefully  - perfectionism – get it right on the first shot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Give it a shot! – get it wrong – try again – ITERATE</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Brave enough?</a:t>
            </a:r>
            <a:endParaRPr b="0" lang="en-US" sz="4000" spc="-1" strike="noStrike">
              <a:solidFill>
                <a:srgbClr val="ffffff"/>
              </a:solidFill>
              <a:latin typeface="Corbel"/>
            </a:endParaRPr>
          </a:p>
        </p:txBody>
      </p:sp>
      <p:sp>
        <p:nvSpPr>
          <p:cNvPr id="19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Let’s iterate …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Unlocking the next slide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9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6" name="Picture 3" descr=""/>
          <p:cNvPicPr/>
          <p:nvPr/>
        </p:nvPicPr>
        <p:blipFill>
          <a:blip r:embed="rId1"/>
          <a:stretch/>
        </p:blipFill>
        <p:spPr>
          <a:xfrm>
            <a:off x="1202760" y="2011680"/>
            <a:ext cx="8595000" cy="43390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9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9" name="Picture 4" descr=""/>
          <p:cNvPicPr/>
          <p:nvPr/>
        </p:nvPicPr>
        <p:blipFill>
          <a:blip r:embed="rId1"/>
          <a:stretch/>
        </p:blipFill>
        <p:spPr>
          <a:xfrm>
            <a:off x="772920" y="1038600"/>
            <a:ext cx="9727560" cy="4457520"/>
          </a:xfrm>
          <a:prstGeom prst="rect">
            <a:avLst/>
          </a:prstGeom>
          <a:ln>
            <a:noFill/>
          </a:ln>
        </p:spPr>
      </p:pic>
      <p:pic>
        <p:nvPicPr>
          <p:cNvPr id="200" name="Picture 5" descr=""/>
          <p:cNvPicPr/>
          <p:nvPr/>
        </p:nvPicPr>
        <p:blipFill>
          <a:blip r:embed="rId2"/>
          <a:stretch/>
        </p:blipFill>
        <p:spPr>
          <a:xfrm>
            <a:off x="772920" y="5722560"/>
            <a:ext cx="5077080" cy="9903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use the info?</a:t>
            </a:r>
            <a:endParaRPr b="0" lang="en-US" sz="4000" spc="-1" strike="noStrike">
              <a:solidFill>
                <a:srgbClr val="ffffff"/>
              </a:solidFill>
              <a:latin typeface="Corbel"/>
            </a:endParaRPr>
          </a:p>
        </p:txBody>
      </p:sp>
      <p:sp>
        <p:nvSpPr>
          <p:cNvPr id="20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3" name="Picture 3" descr=""/>
          <p:cNvPicPr/>
          <p:nvPr/>
        </p:nvPicPr>
        <p:blipFill>
          <a:blip r:embed="rId1"/>
          <a:stretch/>
        </p:blipFill>
        <p:spPr>
          <a:xfrm>
            <a:off x="1202760" y="2128320"/>
            <a:ext cx="8745120" cy="43077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Guess now </a:t>
            </a:r>
            <a:endParaRPr b="0" lang="en-US" sz="4000" spc="-1" strike="noStrike">
              <a:solidFill>
                <a:srgbClr val="ffffff"/>
              </a:solidFill>
              <a:latin typeface="Corbel"/>
            </a:endParaRPr>
          </a:p>
        </p:txBody>
      </p:sp>
      <p:sp>
        <p:nvSpPr>
          <p:cNvPr id="20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6" name="Picture 3" descr=""/>
          <p:cNvPicPr/>
          <p:nvPr/>
        </p:nvPicPr>
        <p:blipFill>
          <a:blip r:embed="rId1"/>
          <a:stretch/>
        </p:blipFill>
        <p:spPr>
          <a:xfrm>
            <a:off x="936360" y="1888200"/>
            <a:ext cx="9675000" cy="46836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 bad guess </a:t>
            </a:r>
            <a:r>
              <a:rPr b="0" lang="en-US" sz="4000" spc="-1" strike="noStrike" cap="all">
                <a:solidFill>
                  <a:srgbClr val="ffffff"/>
                </a:solidFill>
                <a:latin typeface="Wingdings"/>
              </a:rPr>
              <a:t></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20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9" name="Picture 3" descr=""/>
          <p:cNvPicPr/>
          <p:nvPr/>
        </p:nvPicPr>
        <p:blipFill>
          <a:blip r:embed="rId1"/>
          <a:stretch/>
        </p:blipFill>
        <p:spPr>
          <a:xfrm>
            <a:off x="1408320" y="2207520"/>
            <a:ext cx="8818200" cy="43905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1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12" name="Picture 3" descr=""/>
          <p:cNvPicPr/>
          <p:nvPr/>
        </p:nvPicPr>
        <p:blipFill>
          <a:blip r:embed="rId1"/>
          <a:stretch/>
        </p:blipFill>
        <p:spPr>
          <a:xfrm>
            <a:off x="1485360" y="1746720"/>
            <a:ext cx="9183600" cy="47358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Is weight useful?</a:t>
            </a:r>
            <a:endParaRPr b="0" lang="en-US" sz="4000" spc="-1" strike="noStrike">
              <a:solidFill>
                <a:srgbClr val="ffffff"/>
              </a:solidFill>
              <a:latin typeface="Corbel"/>
            </a:endParaRPr>
          </a:p>
        </p:txBody>
      </p:sp>
      <p:sp>
        <p:nvSpPr>
          <p:cNvPr id="21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15" name="Picture 3" descr=""/>
          <p:cNvPicPr/>
          <p:nvPr/>
        </p:nvPicPr>
        <p:blipFill>
          <a:blip r:embed="rId1"/>
          <a:stretch/>
        </p:blipFill>
        <p:spPr>
          <a:xfrm>
            <a:off x="3556800" y="1845000"/>
            <a:ext cx="5075640" cy="45392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Regression: putting line through stuff  </a:t>
            </a:r>
            <a:endParaRPr b="0" lang="en-US" sz="4000" spc="-1" strike="noStrike">
              <a:solidFill>
                <a:srgbClr val="ffffff"/>
              </a:solidFill>
              <a:latin typeface="Corbel"/>
            </a:endParaRPr>
          </a:p>
        </p:txBody>
      </p:sp>
      <p:sp>
        <p:nvSpPr>
          <p:cNvPr id="2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18" name="Picture 4" descr=""/>
          <p:cNvPicPr/>
          <p:nvPr/>
        </p:nvPicPr>
        <p:blipFill>
          <a:blip r:embed="rId1"/>
          <a:stretch/>
        </p:blipFill>
        <p:spPr>
          <a:xfrm>
            <a:off x="1996920" y="2157120"/>
            <a:ext cx="8196120" cy="4292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Which model?</a:t>
            </a:r>
            <a:endParaRPr b="0" lang="en-US" sz="4000" spc="-1" strike="noStrike">
              <a:solidFill>
                <a:srgbClr val="ffffff"/>
              </a:solidFill>
              <a:latin typeface="Corbel"/>
            </a:endParaRPr>
          </a:p>
        </p:txBody>
      </p:sp>
      <p:sp>
        <p:nvSpPr>
          <p:cNvPr id="10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3" name="Picture 4" descr=""/>
          <p:cNvPicPr/>
          <p:nvPr/>
        </p:nvPicPr>
        <p:blipFill>
          <a:blip r:embed="rId1"/>
          <a:stretch/>
        </p:blipFill>
        <p:spPr>
          <a:xfrm>
            <a:off x="83880" y="1574280"/>
            <a:ext cx="12021840" cy="4424760"/>
          </a:xfrm>
          <a:prstGeom prst="rect">
            <a:avLst/>
          </a:prstGeom>
          <a:ln>
            <a:noFill/>
          </a:ln>
        </p:spPr>
      </p:pic>
      <p:sp>
        <p:nvSpPr>
          <p:cNvPr id="104" name="CustomShape 3"/>
          <p:cNvSpPr/>
          <p:nvPr/>
        </p:nvSpPr>
        <p:spPr>
          <a:xfrm>
            <a:off x="8565120" y="6436800"/>
            <a:ext cx="36392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Risk dictates chemo cycles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1" name="Picture 3" descr=""/>
          <p:cNvPicPr/>
          <p:nvPr/>
        </p:nvPicPr>
        <p:blipFill>
          <a:blip r:embed="rId1"/>
          <a:stretch/>
        </p:blipFill>
        <p:spPr>
          <a:xfrm>
            <a:off x="887400" y="2011680"/>
            <a:ext cx="3737520" cy="3407760"/>
          </a:xfrm>
          <a:prstGeom prst="rect">
            <a:avLst/>
          </a:prstGeom>
          <a:ln>
            <a:noFill/>
          </a:ln>
        </p:spPr>
      </p:pic>
      <p:pic>
        <p:nvPicPr>
          <p:cNvPr id="222" name="Picture 4" descr=""/>
          <p:cNvPicPr/>
          <p:nvPr/>
        </p:nvPicPr>
        <p:blipFill>
          <a:blip r:embed="rId2"/>
          <a:stretch/>
        </p:blipFill>
        <p:spPr>
          <a:xfrm>
            <a:off x="5678640" y="2046600"/>
            <a:ext cx="3935160" cy="35125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This one!</a:t>
            </a:r>
            <a:endParaRPr b="0" lang="en-US" sz="4000" spc="-1" strike="noStrike">
              <a:solidFill>
                <a:srgbClr val="ffffff"/>
              </a:solidFill>
              <a:latin typeface="Corbel"/>
            </a:endParaRPr>
          </a:p>
        </p:txBody>
      </p:sp>
      <p:sp>
        <p:nvSpPr>
          <p:cNvPr id="22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5" name="Picture 3" descr=""/>
          <p:cNvPicPr/>
          <p:nvPr/>
        </p:nvPicPr>
        <p:blipFill>
          <a:blip r:embed="rId1"/>
          <a:stretch/>
        </p:blipFill>
        <p:spPr>
          <a:xfrm>
            <a:off x="1737360" y="2011680"/>
            <a:ext cx="5297760" cy="4724280"/>
          </a:xfrm>
          <a:prstGeom prst="rect">
            <a:avLst/>
          </a:prstGeom>
          <a:ln>
            <a:noFill/>
          </a:ln>
        </p:spPr>
      </p:pic>
      <p:sp>
        <p:nvSpPr>
          <p:cNvPr id="226" name="CustomShape 3"/>
          <p:cNvSpPr/>
          <p:nvPr/>
        </p:nvSpPr>
        <p:spPr>
          <a:xfrm>
            <a:off x="8935200" y="5629680"/>
            <a:ext cx="205128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Why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2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9" name="Picture 3" descr=""/>
          <p:cNvPicPr/>
          <p:nvPr/>
        </p:nvPicPr>
        <p:blipFill>
          <a:blip r:embed="rId1"/>
          <a:stretch/>
        </p:blipFill>
        <p:spPr>
          <a:xfrm>
            <a:off x="169200" y="2011680"/>
            <a:ext cx="8868240" cy="3664800"/>
          </a:xfrm>
          <a:prstGeom prst="rect">
            <a:avLst/>
          </a:prstGeom>
          <a:ln>
            <a:noFill/>
          </a:ln>
        </p:spPr>
      </p:pic>
      <p:pic>
        <p:nvPicPr>
          <p:cNvPr id="230" name="Picture 4" descr=""/>
          <p:cNvPicPr/>
          <p:nvPr/>
        </p:nvPicPr>
        <p:blipFill>
          <a:blip r:embed="rId2"/>
          <a:stretch/>
        </p:blipFill>
        <p:spPr>
          <a:xfrm>
            <a:off x="7069320" y="3114360"/>
            <a:ext cx="1961640" cy="582480"/>
          </a:xfrm>
          <a:prstGeom prst="rect">
            <a:avLst/>
          </a:prstGeom>
          <a:ln>
            <a:noFill/>
          </a:ln>
        </p:spPr>
      </p:pic>
      <p:sp>
        <p:nvSpPr>
          <p:cNvPr id="231" name="CustomShape 3"/>
          <p:cNvSpPr/>
          <p:nvPr/>
        </p:nvSpPr>
        <p:spPr>
          <a:xfrm>
            <a:off x="9196920" y="5762520"/>
            <a:ext cx="2422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Weight is useless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We have a feature</a:t>
            </a:r>
            <a:endParaRPr b="0" lang="en-US" sz="4000" spc="-1" strike="noStrike">
              <a:solidFill>
                <a:srgbClr val="ffffff"/>
              </a:solidFill>
              <a:latin typeface="Corbel"/>
            </a:endParaRPr>
          </a:p>
        </p:txBody>
      </p:sp>
      <p:sp>
        <p:nvSpPr>
          <p:cNvPr id="2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34" name="Picture 3" descr=""/>
          <p:cNvPicPr/>
          <p:nvPr/>
        </p:nvPicPr>
        <p:blipFill>
          <a:blip r:embed="rId1"/>
          <a:stretch/>
        </p:blipFill>
        <p:spPr>
          <a:xfrm>
            <a:off x="750600" y="2216160"/>
            <a:ext cx="10236240" cy="44924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37" name="Picture 3" descr=""/>
          <p:cNvPicPr/>
          <p:nvPr/>
        </p:nvPicPr>
        <p:blipFill>
          <a:blip r:embed="rId1"/>
          <a:stretch/>
        </p:blipFill>
        <p:spPr>
          <a:xfrm>
            <a:off x="1553040" y="1638000"/>
            <a:ext cx="8687520" cy="49532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Best fit line?</a:t>
            </a:r>
            <a:endParaRPr b="0" lang="en-US" sz="4000" spc="-1" strike="noStrike">
              <a:solidFill>
                <a:srgbClr val="ffffff"/>
              </a:solidFill>
              <a:latin typeface="Corbel"/>
            </a:endParaRPr>
          </a:p>
        </p:txBody>
      </p:sp>
      <p:sp>
        <p:nvSpPr>
          <p:cNvPr id="2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0" name="Picture 3" descr=""/>
          <p:cNvPicPr/>
          <p:nvPr/>
        </p:nvPicPr>
        <p:blipFill>
          <a:blip r:embed="rId1"/>
          <a:stretch/>
        </p:blipFill>
        <p:spPr>
          <a:xfrm>
            <a:off x="695880" y="2011680"/>
            <a:ext cx="7928640" cy="44874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3" name="Picture 3" descr=""/>
          <p:cNvPicPr/>
          <p:nvPr/>
        </p:nvPicPr>
        <p:blipFill>
          <a:blip r:embed="rId1"/>
          <a:stretch/>
        </p:blipFill>
        <p:spPr>
          <a:xfrm>
            <a:off x="1591200" y="1792800"/>
            <a:ext cx="8611560" cy="48675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6" name="Picture 3" descr=""/>
          <p:cNvPicPr/>
          <p:nvPr/>
        </p:nvPicPr>
        <p:blipFill>
          <a:blip r:embed="rId1"/>
          <a:stretch/>
        </p:blipFill>
        <p:spPr>
          <a:xfrm>
            <a:off x="2090160" y="2445840"/>
            <a:ext cx="8009280" cy="333756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9" name="Picture 3" descr=""/>
          <p:cNvPicPr/>
          <p:nvPr/>
        </p:nvPicPr>
        <p:blipFill>
          <a:blip r:embed="rId1"/>
          <a:stretch/>
        </p:blipFill>
        <p:spPr>
          <a:xfrm>
            <a:off x="679320" y="1638000"/>
            <a:ext cx="10830960" cy="49532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2" name="Picture 3" descr=""/>
          <p:cNvPicPr/>
          <p:nvPr/>
        </p:nvPicPr>
        <p:blipFill>
          <a:blip r:embed="rId1"/>
          <a:stretch/>
        </p:blipFill>
        <p:spPr>
          <a:xfrm>
            <a:off x="1839960" y="2246760"/>
            <a:ext cx="8509680" cy="37357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Is it safe?</a:t>
            </a:r>
            <a:endParaRPr b="0" lang="en-US" sz="4000" spc="-1" strike="noStrike">
              <a:solidFill>
                <a:srgbClr val="ffffff"/>
              </a:solidFill>
              <a:latin typeface="Corbel"/>
            </a:endParaRPr>
          </a:p>
        </p:txBody>
      </p:sp>
      <p:sp>
        <p:nvSpPr>
          <p:cNvPr id="1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7" name="Picture 3" descr=""/>
          <p:cNvPicPr/>
          <p:nvPr/>
        </p:nvPicPr>
        <p:blipFill>
          <a:blip r:embed="rId1"/>
          <a:stretch/>
        </p:blipFill>
        <p:spPr>
          <a:xfrm>
            <a:off x="214560" y="2567160"/>
            <a:ext cx="11760480" cy="32965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5" name="Picture 3" descr=""/>
          <p:cNvPicPr/>
          <p:nvPr/>
        </p:nvPicPr>
        <p:blipFill>
          <a:blip r:embed="rId1"/>
          <a:stretch/>
        </p:blipFill>
        <p:spPr>
          <a:xfrm>
            <a:off x="288720" y="2011680"/>
            <a:ext cx="11612160" cy="48484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Heart of machine learning</a:t>
            </a:r>
            <a:endParaRPr b="0" lang="en-US" sz="4000" spc="-1" strike="noStrike">
              <a:solidFill>
                <a:srgbClr val="ffffff"/>
              </a:solidFill>
              <a:latin typeface="Corbel"/>
            </a:endParaRPr>
          </a:p>
        </p:txBody>
      </p:sp>
      <p:sp>
        <p:nvSpPr>
          <p:cNvPr id="25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Know ur score(eg. RMSE)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Play with parameters(intercept and slope) to minimize ur error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0" name="Picture 3" descr=""/>
          <p:cNvPicPr/>
          <p:nvPr/>
        </p:nvPicPr>
        <p:blipFill>
          <a:blip r:embed="rId1"/>
          <a:stretch/>
        </p:blipFill>
        <p:spPr>
          <a:xfrm>
            <a:off x="2119320" y="1863720"/>
            <a:ext cx="7950600" cy="40532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Not much</a:t>
            </a:r>
            <a:endParaRPr b="0" lang="en-US" sz="4000" spc="-1" strike="noStrike">
              <a:solidFill>
                <a:srgbClr val="ffffff"/>
              </a:solidFill>
              <a:latin typeface="Corbel"/>
            </a:endParaRPr>
          </a:p>
        </p:txBody>
      </p:sp>
      <p:sp>
        <p:nvSpPr>
          <p:cNvPr id="26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3" name="Picture 3" descr=""/>
          <p:cNvPicPr/>
          <p:nvPr/>
        </p:nvPicPr>
        <p:blipFill>
          <a:blip r:embed="rId1"/>
          <a:stretch/>
        </p:blipFill>
        <p:spPr>
          <a:xfrm>
            <a:off x="2239920" y="2001600"/>
            <a:ext cx="7624080" cy="372024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6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6" name="Picture 3" descr=""/>
          <p:cNvPicPr/>
          <p:nvPr/>
        </p:nvPicPr>
        <p:blipFill>
          <a:blip r:embed="rId1"/>
          <a:stretch/>
        </p:blipFill>
        <p:spPr>
          <a:xfrm>
            <a:off x="2076120" y="1756440"/>
            <a:ext cx="8037360" cy="43369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9" name="Picture 3" descr=""/>
          <p:cNvPicPr/>
          <p:nvPr/>
        </p:nvPicPr>
        <p:blipFill>
          <a:blip r:embed="rId1"/>
          <a:stretch/>
        </p:blipFill>
        <p:spPr>
          <a:xfrm>
            <a:off x="1591560" y="2011680"/>
            <a:ext cx="9006480" cy="37630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IT WAS A LINE</a:t>
            </a:r>
            <a:endParaRPr b="0" lang="en-US" sz="4000" spc="-1" strike="noStrike">
              <a:solidFill>
                <a:srgbClr val="ffffff"/>
              </a:solidFill>
              <a:latin typeface="Corbel"/>
            </a:endParaRPr>
          </a:p>
        </p:txBody>
      </p:sp>
      <p:sp>
        <p:nvSpPr>
          <p:cNvPr id="2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2" name="Picture 3" descr=""/>
          <p:cNvPicPr/>
          <p:nvPr/>
        </p:nvPicPr>
        <p:blipFill>
          <a:blip r:embed="rId1"/>
          <a:stretch/>
        </p:blipFill>
        <p:spPr>
          <a:xfrm>
            <a:off x="1768320" y="2167920"/>
            <a:ext cx="8652960" cy="3893040"/>
          </a:xfrm>
          <a:prstGeom prst="rect">
            <a:avLst/>
          </a:prstGeom>
          <a:ln>
            <a:noFill/>
          </a:ln>
        </p:spPr>
      </p:pic>
      <p:sp>
        <p:nvSpPr>
          <p:cNvPr id="273" name="CustomShape 3"/>
          <p:cNvSpPr/>
          <p:nvPr/>
        </p:nvSpPr>
        <p:spPr>
          <a:xfrm>
            <a:off x="9375840" y="6217920"/>
            <a:ext cx="17341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orbel"/>
              </a:rPr>
              <a:t>Statistics?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NOW A PLANE</a:t>
            </a:r>
            <a:endParaRPr b="0" lang="en-US" sz="4000" spc="-1" strike="noStrike">
              <a:solidFill>
                <a:srgbClr val="ffffff"/>
              </a:solidFill>
              <a:latin typeface="Corbel"/>
            </a:endParaRPr>
          </a:p>
        </p:txBody>
      </p:sp>
      <p:sp>
        <p:nvSpPr>
          <p:cNvPr id="27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6" name="Picture 3" descr=""/>
          <p:cNvPicPr/>
          <p:nvPr/>
        </p:nvPicPr>
        <p:blipFill>
          <a:blip r:embed="rId1"/>
          <a:stretch/>
        </p:blipFill>
        <p:spPr>
          <a:xfrm>
            <a:off x="483840" y="1792800"/>
            <a:ext cx="11221560" cy="494388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9" name="Picture 3" descr=""/>
          <p:cNvPicPr/>
          <p:nvPr/>
        </p:nvPicPr>
        <p:blipFill>
          <a:blip r:embed="rId1"/>
          <a:stretch/>
        </p:blipFill>
        <p:spPr>
          <a:xfrm>
            <a:off x="1992960" y="2112120"/>
            <a:ext cx="7768440" cy="41054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ENOUGH IMPROVEMENT?</a:t>
            </a:r>
            <a:endParaRPr b="0" lang="en-US" sz="4000" spc="-1" strike="noStrike">
              <a:solidFill>
                <a:srgbClr val="ffffff"/>
              </a:solidFill>
              <a:latin typeface="Corbel"/>
            </a:endParaRPr>
          </a:p>
        </p:txBody>
      </p:sp>
      <p:sp>
        <p:nvSpPr>
          <p:cNvPr id="2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2" name="Picture 4" descr=""/>
          <p:cNvPicPr/>
          <p:nvPr/>
        </p:nvPicPr>
        <p:blipFill>
          <a:blip r:embed="rId1"/>
          <a:stretch/>
        </p:blipFill>
        <p:spPr>
          <a:xfrm>
            <a:off x="1469880" y="2474640"/>
            <a:ext cx="8574120" cy="37429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Anything wrong?</a:t>
            </a:r>
            <a:endParaRPr b="0" lang="en-US" sz="4000" spc="-1" strike="noStrike">
              <a:solidFill>
                <a:srgbClr val="ffffff"/>
              </a:solidFill>
              <a:latin typeface="Corbel"/>
            </a:endParaRPr>
          </a:p>
        </p:txBody>
      </p:sp>
      <p:sp>
        <p:nvSpPr>
          <p:cNvPr id="10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10" name="Picture 3" descr=""/>
          <p:cNvPicPr/>
          <p:nvPr/>
        </p:nvPicPr>
        <p:blipFill>
          <a:blip r:embed="rId1"/>
          <a:stretch/>
        </p:blipFill>
        <p:spPr>
          <a:xfrm>
            <a:off x="489600" y="2633400"/>
            <a:ext cx="11212200" cy="159048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8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5" name="Picture 3" descr=""/>
          <p:cNvPicPr/>
          <p:nvPr/>
        </p:nvPicPr>
        <p:blipFill>
          <a:blip r:embed="rId1"/>
          <a:stretch/>
        </p:blipFill>
        <p:spPr>
          <a:xfrm>
            <a:off x="2233080" y="1919880"/>
            <a:ext cx="7104960" cy="40078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Machine learning pillar!</a:t>
            </a:r>
            <a:endParaRPr b="0" lang="en-US" sz="4000" spc="-1" strike="noStrike">
              <a:solidFill>
                <a:srgbClr val="ffffff"/>
              </a:solidFill>
              <a:latin typeface="Corbel"/>
            </a:endParaRPr>
          </a:p>
        </p:txBody>
      </p:sp>
      <p:sp>
        <p:nvSpPr>
          <p:cNvPr id="287"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Does it take a long time to try it?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If No, then do it. Even if it’s not very justified</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8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0" name="Picture 3" descr=""/>
          <p:cNvPicPr/>
          <p:nvPr/>
        </p:nvPicPr>
        <p:blipFill>
          <a:blip r:embed="rId1"/>
          <a:stretch/>
        </p:blipFill>
        <p:spPr>
          <a:xfrm>
            <a:off x="855360" y="1792800"/>
            <a:ext cx="10478520" cy="450576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guesses? </a:t>
            </a:r>
            <a:endParaRPr b="0" lang="en-US" sz="4000" spc="-1" strike="noStrike">
              <a:solidFill>
                <a:srgbClr val="ffffff"/>
              </a:solidFill>
              <a:latin typeface="Corbel"/>
            </a:endParaRPr>
          </a:p>
        </p:txBody>
      </p:sp>
      <p:sp>
        <p:nvSpPr>
          <p:cNvPr id="29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3" name="Picture 3" descr=""/>
          <p:cNvPicPr/>
          <p:nvPr/>
        </p:nvPicPr>
        <p:blipFill>
          <a:blip r:embed="rId1"/>
          <a:stretch/>
        </p:blipFill>
        <p:spPr>
          <a:xfrm>
            <a:off x="726120" y="2244960"/>
            <a:ext cx="10421280" cy="419112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9:4:4 nutrition rule </a:t>
            </a:r>
            <a:endParaRPr b="0" lang="en-US" sz="4000" spc="-1" strike="noStrike">
              <a:solidFill>
                <a:srgbClr val="ffffff"/>
              </a:solidFill>
              <a:latin typeface="Corbel"/>
            </a:endParaRPr>
          </a:p>
        </p:txBody>
      </p:sp>
      <p:sp>
        <p:nvSpPr>
          <p:cNvPr id="29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6" name="Picture 3" descr=""/>
          <p:cNvPicPr/>
          <p:nvPr/>
        </p:nvPicPr>
        <p:blipFill>
          <a:blip r:embed="rId1"/>
          <a:stretch/>
        </p:blipFill>
        <p:spPr>
          <a:xfrm>
            <a:off x="726120" y="2244960"/>
            <a:ext cx="10421280" cy="419112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9" name="Picture 3" descr=""/>
          <p:cNvPicPr/>
          <p:nvPr/>
        </p:nvPicPr>
        <p:blipFill>
          <a:blip r:embed="rId1"/>
          <a:stretch/>
        </p:blipFill>
        <p:spPr>
          <a:xfrm>
            <a:off x="974520" y="2151000"/>
            <a:ext cx="8809560" cy="44398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9:4:4</a:t>
            </a:r>
            <a:endParaRPr b="0" lang="en-US" sz="4000" spc="-1" strike="noStrike">
              <a:solidFill>
                <a:srgbClr val="ffffff"/>
              </a:solidFill>
              <a:latin typeface="Corbel"/>
            </a:endParaRPr>
          </a:p>
        </p:txBody>
      </p:sp>
      <p:sp>
        <p:nvSpPr>
          <p:cNvPr id="3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2" name="Picture 3" descr=""/>
          <p:cNvPicPr/>
          <p:nvPr/>
        </p:nvPicPr>
        <p:blipFill>
          <a:blip r:embed="rId1"/>
          <a:stretch/>
        </p:blipFill>
        <p:spPr>
          <a:xfrm>
            <a:off x="2135160" y="2912400"/>
            <a:ext cx="6648840" cy="330516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Feature engineering</a:t>
            </a:r>
            <a:endParaRPr b="0" lang="en-US" sz="4000" spc="-1" strike="noStrike">
              <a:solidFill>
                <a:srgbClr val="ffffff"/>
              </a:solidFill>
              <a:latin typeface="Corbel"/>
            </a:endParaRPr>
          </a:p>
        </p:txBody>
      </p:sp>
      <p:sp>
        <p:nvSpPr>
          <p:cNvPr id="3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5" name="Picture 3" descr=""/>
          <p:cNvPicPr/>
          <p:nvPr/>
        </p:nvPicPr>
        <p:blipFill>
          <a:blip r:embed="rId1"/>
          <a:stretch/>
        </p:blipFill>
        <p:spPr>
          <a:xfrm>
            <a:off x="764640" y="2223720"/>
            <a:ext cx="10660320" cy="4243320"/>
          </a:xfrm>
          <a:prstGeom prst="rect">
            <a:avLst/>
          </a:prstGeom>
          <a:ln>
            <a:noFill/>
          </a:ln>
        </p:spPr>
      </p:pic>
      <p:sp>
        <p:nvSpPr>
          <p:cNvPr id="306" name="CustomShape 3"/>
          <p:cNvSpPr/>
          <p:nvPr/>
        </p:nvSpPr>
        <p:spPr>
          <a:xfrm>
            <a:off x="3045960" y="2469240"/>
            <a:ext cx="23331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rPr>
              <a:t>What’s this 143?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0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9" name="Picture 3" descr=""/>
          <p:cNvPicPr/>
          <p:nvPr/>
        </p:nvPicPr>
        <p:blipFill>
          <a:blip r:embed="rId1"/>
          <a:stretch/>
        </p:blipFill>
        <p:spPr>
          <a:xfrm>
            <a:off x="583920" y="2388240"/>
            <a:ext cx="11021760" cy="38293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1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2" name="Picture 3" descr=""/>
          <p:cNvPicPr/>
          <p:nvPr/>
        </p:nvPicPr>
        <p:blipFill>
          <a:blip r:embed="rId1"/>
          <a:stretch/>
        </p:blipFill>
        <p:spPr>
          <a:xfrm>
            <a:off x="1851120" y="2206800"/>
            <a:ext cx="8487720" cy="42292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Do we need regression?</a:t>
            </a:r>
            <a:endParaRPr b="0" lang="en-US" sz="4000" spc="-1" strike="noStrike">
              <a:solidFill>
                <a:srgbClr val="ffffff"/>
              </a:solidFill>
              <a:latin typeface="Corbel"/>
            </a:endParaRPr>
          </a:p>
        </p:txBody>
      </p:sp>
      <p:sp>
        <p:nvSpPr>
          <p:cNvPr id="11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Correlation is not enough ? </a:t>
            </a:r>
            <a:r>
              <a:rPr b="0" lang="en-US" sz="2200" spc="-1" strike="noStrike">
                <a:solidFill>
                  <a:srgbClr val="ffffff"/>
                </a:solidFill>
                <a:latin typeface="Wingdings"/>
              </a:rPr>
              <a:t></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1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5" name="Picture 3" descr=""/>
          <p:cNvPicPr/>
          <p:nvPr/>
        </p:nvPicPr>
        <p:blipFill>
          <a:blip r:embed="rId1"/>
          <a:stretch/>
        </p:blipFill>
        <p:spPr>
          <a:xfrm>
            <a:off x="984600" y="2011680"/>
            <a:ext cx="9226800" cy="458964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8" name="Picture 3" descr=""/>
          <p:cNvPicPr/>
          <p:nvPr/>
        </p:nvPicPr>
        <p:blipFill>
          <a:blip r:embed="rId1"/>
          <a:stretch/>
        </p:blipFill>
        <p:spPr>
          <a:xfrm>
            <a:off x="1446120" y="2011680"/>
            <a:ext cx="9297360" cy="42674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1" name="Picture 3" descr=""/>
          <p:cNvPicPr/>
          <p:nvPr/>
        </p:nvPicPr>
        <p:blipFill>
          <a:blip r:embed="rId1"/>
          <a:stretch/>
        </p:blipFill>
        <p:spPr>
          <a:xfrm>
            <a:off x="2346480" y="3047760"/>
            <a:ext cx="7497000" cy="21333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Train – test - validate … </a:t>
            </a:r>
            <a:endParaRPr b="0" lang="en-US" sz="4000" spc="-1" strike="noStrike">
              <a:solidFill>
                <a:srgbClr val="ffffff"/>
              </a:solidFill>
              <a:latin typeface="Corbel"/>
            </a:endParaRPr>
          </a:p>
        </p:txBody>
      </p:sp>
      <p:sp>
        <p:nvSpPr>
          <p:cNvPr id="3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4" name="Picture 3" descr=""/>
          <p:cNvPicPr/>
          <p:nvPr/>
        </p:nvPicPr>
        <p:blipFill>
          <a:blip r:embed="rId1"/>
          <a:stretch/>
        </p:blipFill>
        <p:spPr>
          <a:xfrm>
            <a:off x="2532240" y="2118960"/>
            <a:ext cx="7125480" cy="39913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he got..</a:t>
            </a:r>
            <a:endParaRPr b="0" lang="en-US" sz="4000" spc="-1" strike="noStrike">
              <a:solidFill>
                <a:srgbClr val="ffffff"/>
              </a:solidFill>
              <a:latin typeface="Corbel"/>
            </a:endParaRPr>
          </a:p>
        </p:txBody>
      </p:sp>
      <p:sp>
        <p:nvSpPr>
          <p:cNvPr id="32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more examples [data points]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explicit rules</a:t>
            </a:r>
            <a:endParaRPr b="0" lang="en-US" sz="2200" spc="-1" strike="noStrike">
              <a:solidFill>
                <a:srgbClr val="ffffff"/>
              </a:solidFill>
              <a:latin typeface="Corbel"/>
            </a:endParaRPr>
          </a:p>
        </p:txBody>
      </p:sp>
      <p:pic>
        <p:nvPicPr>
          <p:cNvPr id="327" name="Picture 3" descr=""/>
          <p:cNvPicPr/>
          <p:nvPr/>
        </p:nvPicPr>
        <p:blipFill>
          <a:blip r:embed="rId1"/>
          <a:stretch/>
        </p:blipFill>
        <p:spPr>
          <a:xfrm>
            <a:off x="5220000" y="3200400"/>
            <a:ext cx="5615640" cy="25045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Training</a:t>
            </a:r>
            <a:endParaRPr b="0" lang="en-US" sz="4000" spc="-1" strike="noStrike">
              <a:solidFill>
                <a:srgbClr val="ffffff"/>
              </a:solidFill>
              <a:latin typeface="Corbel"/>
            </a:endParaRPr>
          </a:p>
        </p:txBody>
      </p:sp>
      <p:sp>
        <p:nvSpPr>
          <p:cNvPr id="3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0" name="Picture 3" descr=""/>
          <p:cNvPicPr/>
          <p:nvPr/>
        </p:nvPicPr>
        <p:blipFill>
          <a:blip r:embed="rId1"/>
          <a:stretch/>
        </p:blipFill>
        <p:spPr>
          <a:xfrm>
            <a:off x="978480" y="2078280"/>
            <a:ext cx="7049160" cy="1218960"/>
          </a:xfrm>
          <a:prstGeom prst="rect">
            <a:avLst/>
          </a:prstGeom>
          <a:ln>
            <a:noFill/>
          </a:ln>
        </p:spPr>
      </p:pic>
      <p:pic>
        <p:nvPicPr>
          <p:cNvPr id="331" name="Picture 5" descr=""/>
          <p:cNvPicPr/>
          <p:nvPr/>
        </p:nvPicPr>
        <p:blipFill>
          <a:blip r:embed="rId2"/>
          <a:stretch/>
        </p:blipFill>
        <p:spPr>
          <a:xfrm>
            <a:off x="5595480" y="3713040"/>
            <a:ext cx="5615640" cy="250452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Found the pattern</a:t>
            </a:r>
            <a:endParaRPr b="0" lang="en-US" sz="4000" spc="-1" strike="noStrike">
              <a:solidFill>
                <a:srgbClr val="ffffff"/>
              </a:solidFill>
              <a:latin typeface="Corbel"/>
            </a:endParaRPr>
          </a:p>
        </p:txBody>
      </p:sp>
      <p:sp>
        <p:nvSpPr>
          <p:cNvPr id="3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4" name="Picture 3" descr=""/>
          <p:cNvPicPr/>
          <p:nvPr/>
        </p:nvPicPr>
        <p:blipFill>
          <a:blip r:embed="rId1"/>
          <a:stretch/>
        </p:blipFill>
        <p:spPr>
          <a:xfrm>
            <a:off x="2949840" y="2662920"/>
            <a:ext cx="6289920" cy="2579760"/>
          </a:xfrm>
          <a:prstGeom prst="rect">
            <a:avLst/>
          </a:prstGeom>
          <a:ln>
            <a:noFill/>
          </a:ln>
        </p:spPr>
      </p:pic>
      <p:sp>
        <p:nvSpPr>
          <p:cNvPr id="335" name="CustomShape 3"/>
          <p:cNvSpPr/>
          <p:nvPr/>
        </p:nvSpPr>
        <p:spPr>
          <a:xfrm>
            <a:off x="1491480" y="5545800"/>
            <a:ext cx="1999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Fits perfectly!</a:t>
            </a:r>
            <a:endParaRPr b="0" lang="en-US" sz="1800" spc="-1" strike="noStrike">
              <a:latin typeface="Arial"/>
            </a:endParaRPr>
          </a:p>
        </p:txBody>
      </p:sp>
      <p:sp>
        <p:nvSpPr>
          <p:cNvPr id="336" name="CustomShape 4"/>
          <p:cNvSpPr/>
          <p:nvPr/>
        </p:nvSpPr>
        <p:spPr>
          <a:xfrm>
            <a:off x="8853840" y="5709600"/>
            <a:ext cx="1776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Go to exam?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Try another example!!</a:t>
            </a:r>
            <a:endParaRPr b="0" lang="en-US" sz="4000" spc="-1" strike="noStrike">
              <a:solidFill>
                <a:srgbClr val="ffffff"/>
              </a:solidFill>
              <a:latin typeface="Corbel"/>
            </a:endParaRPr>
          </a:p>
        </p:txBody>
      </p:sp>
      <p:sp>
        <p:nvSpPr>
          <p:cNvPr id="33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9" name="Picture 3" descr=""/>
          <p:cNvPicPr/>
          <p:nvPr/>
        </p:nvPicPr>
        <p:blipFill>
          <a:blip r:embed="rId1"/>
          <a:stretch/>
        </p:blipFill>
        <p:spPr>
          <a:xfrm>
            <a:off x="4177080" y="2141280"/>
            <a:ext cx="3835080" cy="39466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examples before exam</a:t>
            </a:r>
            <a:endParaRPr b="0" lang="en-US" sz="4000" spc="-1" strike="noStrike">
              <a:solidFill>
                <a:srgbClr val="ffffff"/>
              </a:solidFill>
              <a:latin typeface="Corbel"/>
            </a:endParaRPr>
          </a:p>
        </p:txBody>
      </p:sp>
      <p:sp>
        <p:nvSpPr>
          <p:cNvPr id="3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2" name="Picture 3" descr=""/>
          <p:cNvPicPr/>
          <p:nvPr/>
        </p:nvPicPr>
        <p:blipFill>
          <a:blip r:embed="rId1"/>
          <a:stretch/>
        </p:blipFill>
        <p:spPr>
          <a:xfrm>
            <a:off x="3932640" y="2752920"/>
            <a:ext cx="4324680" cy="18288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Tries his model</a:t>
            </a:r>
            <a:endParaRPr b="0" lang="en-US" sz="4000" spc="-1" strike="noStrike">
              <a:solidFill>
                <a:srgbClr val="ffffff"/>
              </a:solidFill>
              <a:latin typeface="Corbel"/>
            </a:endParaRPr>
          </a:p>
        </p:txBody>
      </p:sp>
      <p:sp>
        <p:nvSpPr>
          <p:cNvPr id="34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5" name="Picture 3" descr=""/>
          <p:cNvPicPr/>
          <p:nvPr/>
        </p:nvPicPr>
        <p:blipFill>
          <a:blip r:embed="rId1"/>
          <a:stretch/>
        </p:blipFill>
        <p:spPr>
          <a:xfrm>
            <a:off x="3694320" y="2371320"/>
            <a:ext cx="4286520" cy="1743120"/>
          </a:xfrm>
          <a:prstGeom prst="rect">
            <a:avLst/>
          </a:prstGeom>
          <a:ln>
            <a:noFill/>
          </a:ln>
        </p:spPr>
      </p:pic>
      <p:pic>
        <p:nvPicPr>
          <p:cNvPr id="346" name="Picture 4" descr=""/>
          <p:cNvPicPr/>
          <p:nvPr/>
        </p:nvPicPr>
        <p:blipFill>
          <a:blip r:embed="rId2"/>
          <a:stretch/>
        </p:blipFill>
        <p:spPr>
          <a:xfrm>
            <a:off x="3651120" y="4560480"/>
            <a:ext cx="4372200" cy="1657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Storks Deliver Babies (p  0.008)</a:t>
            </a:r>
            <a:endParaRPr b="0" lang="en-US" sz="4000" spc="-1" strike="noStrike">
              <a:solidFill>
                <a:srgbClr val="ffffff"/>
              </a:solidFill>
              <a:latin typeface="Corbel"/>
            </a:endParaRPr>
          </a:p>
        </p:txBody>
      </p:sp>
      <p:pic>
        <p:nvPicPr>
          <p:cNvPr id="114" name="Content Placeholder 3" descr=""/>
          <p:cNvPicPr/>
          <p:nvPr/>
        </p:nvPicPr>
        <p:blipFill>
          <a:blip r:embed="rId1"/>
          <a:stretch/>
        </p:blipFill>
        <p:spPr>
          <a:xfrm>
            <a:off x="5171400" y="2881440"/>
            <a:ext cx="1847520" cy="2466720"/>
          </a:xfrm>
          <a:prstGeom prst="rect">
            <a:avLst/>
          </a:prstGeom>
          <a:ln>
            <a:noFill/>
          </a:ln>
        </p:spPr>
      </p:pic>
      <p:pic>
        <p:nvPicPr>
          <p:cNvPr id="115" name="Picture 4" descr=""/>
          <p:cNvPicPr/>
          <p:nvPr/>
        </p:nvPicPr>
        <p:blipFill>
          <a:blip r:embed="rId2"/>
          <a:stretch/>
        </p:blipFill>
        <p:spPr>
          <a:xfrm>
            <a:off x="1827720" y="1828800"/>
            <a:ext cx="8534160" cy="3962160"/>
          </a:xfrm>
          <a:prstGeom prst="rect">
            <a:avLst/>
          </a:prstGeom>
          <a:ln>
            <a:noFill/>
          </a:ln>
        </p:spPr>
      </p:pic>
      <p:sp>
        <p:nvSpPr>
          <p:cNvPr id="116" name="CustomShape 2"/>
          <p:cNvSpPr/>
          <p:nvPr/>
        </p:nvSpPr>
        <p:spPr>
          <a:xfrm>
            <a:off x="2971800" y="5791320"/>
            <a:ext cx="17521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 </a:t>
            </a:r>
            <a:r>
              <a:rPr b="1" lang="en-US" sz="1800" spc="-1" strike="noStrike">
                <a:solidFill>
                  <a:srgbClr val="ffffff"/>
                </a:solidFill>
                <a:latin typeface="Corbel"/>
              </a:rPr>
              <a:t>r = 0.62</a:t>
            </a:r>
            <a:endParaRPr b="0" lang="en-US" sz="1800" spc="-1" strike="noStrike">
              <a:latin typeface="Arial"/>
            </a:endParaRPr>
          </a:p>
        </p:txBody>
      </p:sp>
      <p:pic>
        <p:nvPicPr>
          <p:cNvPr id="117" name="Picture 5" descr=""/>
          <p:cNvPicPr/>
          <p:nvPr/>
        </p:nvPicPr>
        <p:blipFill>
          <a:blip r:embed="rId3"/>
          <a:stretch/>
        </p:blipFill>
        <p:spPr>
          <a:xfrm>
            <a:off x="10185840" y="4390920"/>
            <a:ext cx="1847520" cy="2466720"/>
          </a:xfrm>
          <a:prstGeom prst="rect">
            <a:avLst/>
          </a:prstGeom>
          <a:ln>
            <a:noFill/>
          </a:ln>
        </p:spPr>
      </p:pic>
      <p:pic>
        <p:nvPicPr>
          <p:cNvPr id="118" name="Picture 4" descr="Storks review - Den of Geek"/>
          <p:cNvPicPr/>
          <p:nvPr/>
        </p:nvPicPr>
        <p:blipFill>
          <a:blip r:embed="rId4"/>
          <a:stretch/>
        </p:blipFill>
        <p:spPr>
          <a:xfrm>
            <a:off x="125280" y="1899360"/>
            <a:ext cx="2504160" cy="140940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now?</a:t>
            </a:r>
            <a:endParaRPr b="0" lang="en-US" sz="4000" spc="-1" strike="noStrike">
              <a:solidFill>
                <a:srgbClr val="ffffff"/>
              </a:solidFill>
              <a:latin typeface="Corbel"/>
            </a:endParaRPr>
          </a:p>
        </p:txBody>
      </p:sp>
      <p:sp>
        <p:nvSpPr>
          <p:cNvPr id="34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over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 to the exam anyway.</a:t>
            </a:r>
            <a:endParaRPr b="0" lang="en-US" sz="2200" spc="-1" strike="noStrike">
              <a:solidFill>
                <a:srgbClr val="ffffff"/>
              </a:solidFill>
              <a:latin typeface="Corbel"/>
            </a:endParaRPr>
          </a:p>
        </p:txBody>
      </p:sp>
      <p:pic>
        <p:nvPicPr>
          <p:cNvPr id="349" name="Picture 3" descr=""/>
          <p:cNvPicPr/>
          <p:nvPr/>
        </p:nvPicPr>
        <p:blipFill>
          <a:blip r:embed="rId1"/>
          <a:stretch/>
        </p:blipFill>
        <p:spPr>
          <a:xfrm>
            <a:off x="4692240" y="2011680"/>
            <a:ext cx="7499520" cy="40525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3 am</a:t>
            </a:r>
            <a:endParaRPr b="0" lang="en-US" sz="4000" spc="-1" strike="noStrike">
              <a:solidFill>
                <a:srgbClr val="ffffff"/>
              </a:solidFill>
              <a:latin typeface="Corbel"/>
            </a:endParaRPr>
          </a:p>
        </p:txBody>
      </p:sp>
      <p:sp>
        <p:nvSpPr>
          <p:cNvPr id="3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2" name="Picture 3" descr=""/>
          <p:cNvPicPr/>
          <p:nvPr/>
        </p:nvPicPr>
        <p:blipFill>
          <a:blip r:embed="rId1"/>
          <a:stretch/>
        </p:blipFill>
        <p:spPr>
          <a:xfrm>
            <a:off x="3166200" y="2559960"/>
            <a:ext cx="5857200" cy="310932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5" name="Picture 3" descr=""/>
          <p:cNvPicPr/>
          <p:nvPr/>
        </p:nvPicPr>
        <p:blipFill>
          <a:blip r:embed="rId1"/>
          <a:stretch/>
        </p:blipFill>
        <p:spPr>
          <a:xfrm>
            <a:off x="2346480" y="2674080"/>
            <a:ext cx="7497000" cy="354348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202760" y="284040"/>
            <a:ext cx="9783720" cy="1508400"/>
          </a:xfrm>
          <a:prstGeom prst="rect">
            <a:avLst/>
          </a:prstGeom>
          <a:noFill/>
          <a:ln>
            <a:noFill/>
          </a:ln>
        </p:spPr>
        <p:txBody>
          <a:bodyPr anchor="ctr">
            <a:normAutofit/>
          </a:bodyPr>
          <a:p>
            <a:pPr>
              <a:lnSpc>
                <a:spcPct val="85000"/>
              </a:lnSpc>
            </a:pPr>
            <a:r>
              <a:rPr b="0" lang="en-US" sz="4000" spc="-1" strike="noStrike" cap="all">
                <a:solidFill>
                  <a:srgbClr val="ffffff"/>
                </a:solidFill>
                <a:latin typeface="Corbel"/>
              </a:rPr>
              <a:t>Testing phase in ML/AI</a:t>
            </a:r>
            <a:endParaRPr b="0" lang="en-US" sz="4000" spc="-1" strike="noStrike">
              <a:solidFill>
                <a:srgbClr val="ffffff"/>
              </a:solidFill>
              <a:latin typeface="Corbel"/>
            </a:endParaRPr>
          </a:p>
        </p:txBody>
      </p:sp>
      <p:sp>
        <p:nvSpPr>
          <p:cNvPr id="35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8" name="Picture 3" descr=""/>
          <p:cNvPicPr/>
          <p:nvPr/>
        </p:nvPicPr>
        <p:blipFill>
          <a:blip r:embed="rId1"/>
          <a:stretch/>
        </p:blipFill>
        <p:spPr>
          <a:xfrm>
            <a:off x="1594800" y="2731680"/>
            <a:ext cx="9002160" cy="139428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1" name="Picture 3" descr=""/>
          <p:cNvPicPr/>
          <p:nvPr/>
        </p:nvPicPr>
        <p:blipFill>
          <a:blip r:embed="rId1"/>
          <a:stretch/>
        </p:blipFill>
        <p:spPr>
          <a:xfrm>
            <a:off x="2461320" y="2195280"/>
            <a:ext cx="5239080" cy="3838680"/>
          </a:xfrm>
          <a:prstGeom prst="rect">
            <a:avLst/>
          </a:prstGeom>
          <a:ln>
            <a:noFill/>
          </a:ln>
        </p:spPr>
      </p:pic>
      <p:sp>
        <p:nvSpPr>
          <p:cNvPr id="362" name="CustomShape 3"/>
          <p:cNvSpPr/>
          <p:nvPr/>
        </p:nvSpPr>
        <p:spPr>
          <a:xfrm>
            <a:off x="9124560" y="6033240"/>
            <a:ext cx="1999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Fits perfectly!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 trust</a:t>
            </a:r>
            <a:endParaRPr b="0" lang="en-US" sz="4000" spc="-1" strike="noStrike">
              <a:solidFill>
                <a:srgbClr val="ffffff"/>
              </a:solidFill>
              <a:latin typeface="Corbel"/>
            </a:endParaRPr>
          </a:p>
        </p:txBody>
      </p:sp>
      <p:sp>
        <p:nvSpPr>
          <p:cNvPr id="36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well he performs on new tasks</a:t>
            </a:r>
            <a:endParaRPr b="0" lang="en-US" sz="2200" spc="-1" strike="noStrike">
              <a:solidFill>
                <a:srgbClr val="ffffff"/>
              </a:solidFill>
              <a:latin typeface="Corbel"/>
            </a:endParaRPr>
          </a:p>
        </p:txBody>
      </p:sp>
      <p:pic>
        <p:nvPicPr>
          <p:cNvPr id="365" name="Picture 3" descr=""/>
          <p:cNvPicPr/>
          <p:nvPr/>
        </p:nvPicPr>
        <p:blipFill>
          <a:blip r:embed="rId1"/>
          <a:stretch/>
        </p:blipFill>
        <p:spPr>
          <a:xfrm>
            <a:off x="2693880" y="3826800"/>
            <a:ext cx="6801480" cy="115236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8" name="Picture 3" descr=""/>
          <p:cNvPicPr/>
          <p:nvPr/>
        </p:nvPicPr>
        <p:blipFill>
          <a:blip r:embed="rId1"/>
          <a:stretch/>
        </p:blipFill>
        <p:spPr>
          <a:xfrm>
            <a:off x="2560680" y="3359160"/>
            <a:ext cx="7068240" cy="113328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Fails on testing?     Game over… </a:t>
            </a:r>
            <a:endParaRPr b="0" lang="en-US" sz="4000" spc="-1" strike="noStrike">
              <a:solidFill>
                <a:srgbClr val="ffffff"/>
              </a:solidFill>
              <a:latin typeface="Corbel"/>
            </a:endParaRPr>
          </a:p>
        </p:txBody>
      </p:sp>
      <p:sp>
        <p:nvSpPr>
          <p:cNvPr id="3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1" name="Picture 3" descr=""/>
          <p:cNvPicPr/>
          <p:nvPr/>
        </p:nvPicPr>
        <p:blipFill>
          <a:blip r:embed="rId1"/>
          <a:stretch/>
        </p:blipFill>
        <p:spPr>
          <a:xfrm>
            <a:off x="2941920" y="2797560"/>
            <a:ext cx="6306120" cy="363852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7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4" name="Picture 3" descr=""/>
          <p:cNvPicPr/>
          <p:nvPr/>
        </p:nvPicPr>
        <p:blipFill>
          <a:blip r:embed="rId1"/>
          <a:stretch/>
        </p:blipFill>
        <p:spPr>
          <a:xfrm>
            <a:off x="1632960" y="1947600"/>
            <a:ext cx="8925840" cy="29624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7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7" name="Picture 3" descr=""/>
          <p:cNvPicPr/>
          <p:nvPr/>
        </p:nvPicPr>
        <p:blipFill>
          <a:blip r:embed="rId1"/>
          <a:stretch/>
        </p:blipFill>
        <p:spPr>
          <a:xfrm>
            <a:off x="2586960" y="626040"/>
            <a:ext cx="6620400" cy="857160"/>
          </a:xfrm>
          <a:prstGeom prst="rect">
            <a:avLst/>
          </a:prstGeom>
          <a:ln>
            <a:noFill/>
          </a:ln>
        </p:spPr>
      </p:pic>
      <p:pic>
        <p:nvPicPr>
          <p:cNvPr id="378" name="Picture 8" descr="Students who have great relationships with their teachers are healthier in  adulthood - Study Finds"/>
          <p:cNvPicPr/>
          <p:nvPr/>
        </p:nvPicPr>
        <p:blipFill>
          <a:blip r:embed="rId2"/>
          <a:stretch/>
        </p:blipFill>
        <p:spPr>
          <a:xfrm>
            <a:off x="6603480" y="2712240"/>
            <a:ext cx="4762080" cy="3797280"/>
          </a:xfrm>
          <a:prstGeom prst="rect">
            <a:avLst/>
          </a:prstGeom>
          <a:ln>
            <a:noFill/>
          </a:ln>
        </p:spPr>
      </p:pic>
      <p:pic>
        <p:nvPicPr>
          <p:cNvPr id="379" name="Picture 5" descr=""/>
          <p:cNvPicPr/>
          <p:nvPr/>
        </p:nvPicPr>
        <p:blipFill>
          <a:blip r:embed="rId3"/>
          <a:stretch/>
        </p:blipFill>
        <p:spPr>
          <a:xfrm>
            <a:off x="1017000" y="2713320"/>
            <a:ext cx="3796200" cy="3796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Spurious correlations</a:t>
            </a:r>
            <a:endParaRPr b="0" lang="en-US" sz="4000" spc="-1" strike="noStrike">
              <a:solidFill>
                <a:srgbClr val="ffffff"/>
              </a:solidFill>
              <a:latin typeface="Corbel"/>
            </a:endParaRPr>
          </a:p>
        </p:txBody>
      </p:sp>
      <p:sp>
        <p:nvSpPr>
          <p:cNvPr id="12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a:t>
            </a:r>
            <a:r>
              <a:rPr b="0" lang="en-US" sz="2200" spc="-1" strike="noStrike" u="sng">
                <a:solidFill>
                  <a:srgbClr val="6eac1c"/>
                </a:solidFill>
                <a:uFillTx/>
                <a:latin typeface="Corbel"/>
                <a:hlinkClick r:id="rId2"/>
              </a:rPr>
              <a:t>www.tylervigen.com/spurious-correlations</a:t>
            </a: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121" name="Picture 3" descr=""/>
          <p:cNvPicPr/>
          <p:nvPr/>
        </p:nvPicPr>
        <p:blipFill>
          <a:blip r:embed="rId3"/>
          <a:stretch/>
        </p:blipFill>
        <p:spPr>
          <a:xfrm>
            <a:off x="3690360" y="2852280"/>
            <a:ext cx="4808520" cy="33652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382" name="CustomShape 3"/>
          <p:cNvSpPr/>
          <p:nvPr/>
        </p:nvSpPr>
        <p:spPr>
          <a:xfrm>
            <a:off x="1590120" y="2290680"/>
            <a:ext cx="81496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rPr>
              <a:t>Testing: Only the worthy should pass! </a:t>
            </a:r>
            <a:endParaRPr b="0" lang="en-US" sz="3600" spc="-1" strike="noStrike">
              <a:latin typeface="Arial"/>
            </a:endParaRPr>
          </a:p>
        </p:txBody>
      </p:sp>
      <p:sp>
        <p:nvSpPr>
          <p:cNvPr id="383" name="CustomShape 4"/>
          <p:cNvSpPr/>
          <p:nvPr/>
        </p:nvSpPr>
        <p:spPr>
          <a:xfrm>
            <a:off x="6670440" y="5569920"/>
            <a:ext cx="4933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rPr>
              <a:t>What about helping students to improve?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386" name="CustomShape 3"/>
          <p:cNvSpPr/>
          <p:nvPr/>
        </p:nvSpPr>
        <p:spPr>
          <a:xfrm>
            <a:off x="1590120" y="2290680"/>
            <a:ext cx="81496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rPr>
              <a:t>Testing: Only the worthy should pass! </a:t>
            </a:r>
            <a:endParaRPr b="0" lang="en-US" sz="3600" spc="-1" strike="noStrike">
              <a:latin typeface="Arial"/>
            </a:endParaRPr>
          </a:p>
        </p:txBody>
      </p:sp>
      <p:sp>
        <p:nvSpPr>
          <p:cNvPr id="387" name="CustomShape 4"/>
          <p:cNvSpPr/>
          <p:nvPr/>
        </p:nvSpPr>
        <p:spPr>
          <a:xfrm>
            <a:off x="485280" y="3468600"/>
            <a:ext cx="975024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Validation: helping students improve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The question</a:t>
            </a:r>
            <a:endParaRPr b="0" lang="en-US" sz="4000" spc="-1" strike="noStrike">
              <a:solidFill>
                <a:srgbClr val="ffffff"/>
              </a:solidFill>
              <a:latin typeface="Corbel"/>
            </a:endParaRPr>
          </a:p>
        </p:txBody>
      </p:sp>
      <p:sp>
        <p:nvSpPr>
          <p:cNvPr id="38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0" name="Picture 3" descr=""/>
          <p:cNvPicPr/>
          <p:nvPr/>
        </p:nvPicPr>
        <p:blipFill>
          <a:blip r:embed="rId1"/>
          <a:stretch/>
        </p:blipFill>
        <p:spPr>
          <a:xfrm>
            <a:off x="3138120" y="3066840"/>
            <a:ext cx="5915520" cy="72360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9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3" name="Picture 3" descr=""/>
          <p:cNvPicPr/>
          <p:nvPr/>
        </p:nvPicPr>
        <p:blipFill>
          <a:blip r:embed="rId1"/>
          <a:stretch/>
        </p:blipFill>
        <p:spPr>
          <a:xfrm>
            <a:off x="2171160" y="2619360"/>
            <a:ext cx="7849440" cy="16192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Breakout room 2</a:t>
            </a:r>
            <a:endParaRPr b="0" lang="en-US" sz="4000" spc="-1" strike="noStrike">
              <a:solidFill>
                <a:srgbClr val="ffffff"/>
              </a:solidFill>
              <a:latin typeface="Corbel"/>
            </a:endParaRPr>
          </a:p>
        </p:txBody>
      </p:sp>
      <p:sp>
        <p:nvSpPr>
          <p:cNvPr id="39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learn.datacamp.com/projects/558</a:t>
            </a:r>
            <a:r>
              <a:rPr b="0" lang="en-US" sz="2200" spc="-1" strike="noStrike">
                <a:solidFill>
                  <a:srgbClr val="ffffff"/>
                </a:solidFill>
                <a:latin typeface="Corbel"/>
              </a:rPr>
              <a: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3"/>
              </a:rPr>
              <a:t>https://</a:t>
            </a:r>
            <a:r>
              <a:rPr b="0" lang="en-US" sz="2200" spc="-1" strike="noStrike" u="sng">
                <a:solidFill>
                  <a:srgbClr val="6eac1c"/>
                </a:solidFill>
                <a:uFillTx/>
                <a:latin typeface="Corbel"/>
                <a:hlinkClick r:id="rId4"/>
              </a:rPr>
              <a:t>learn.datacamp.com/courses/supervised-learning-with-scikit-learn</a:t>
            </a:r>
            <a:r>
              <a:rPr b="0" lang="en-US" sz="2200" spc="-1" strike="noStrike">
                <a:solidFill>
                  <a:srgbClr val="ffffff"/>
                </a:solidFill>
                <a:latin typeface="Corbel"/>
              </a:rPr>
              <a: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5"/>
              </a:rPr>
              <a:t>https://</a:t>
            </a:r>
            <a:r>
              <a:rPr b="0" lang="en-US" sz="2200" spc="-1" strike="noStrike" u="sng">
                <a:solidFill>
                  <a:srgbClr val="6eac1c"/>
                </a:solidFill>
                <a:uFillTx/>
                <a:latin typeface="Corbel"/>
                <a:hlinkClick r:id="rId6"/>
              </a:rPr>
              <a:t>www.datacamp.com/community/tutorials/preprocessing-in-data-science-part-1-centering-scaling-and-knn</a:t>
            </a:r>
            <a:r>
              <a:rPr b="0" lang="en-US" sz="2200" spc="-1" strike="noStrike">
                <a:solidFill>
                  <a:srgbClr val="ffffff"/>
                </a:solidFill>
                <a:latin typeface="Corbel"/>
              </a:rPr>
              <a: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7"/>
              </a:rPr>
              <a:t>https://</a:t>
            </a:r>
            <a:r>
              <a:rPr b="0" lang="en-US" sz="2200" spc="-1" strike="noStrike" u="sng">
                <a:solidFill>
                  <a:srgbClr val="6eac1c"/>
                </a:solidFill>
                <a:uFillTx/>
                <a:latin typeface="Corbel"/>
                <a:hlinkClick r:id="rId8"/>
              </a:rPr>
              <a:t>www.datacamp.com/community/tutorials/preprocessing-in-data-science-part-2-centering-scaling-and-logistic-regression</a:t>
            </a:r>
            <a:r>
              <a:rPr b="0" lang="en-US" sz="2200" spc="-1" strike="noStrike">
                <a:solidFill>
                  <a:srgbClr val="ffffff"/>
                </a:solidFill>
                <a:latin typeface="Corbel"/>
              </a:rPr>
              <a: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9"/>
              </a:rPr>
              <a:t>https://</a:t>
            </a:r>
            <a:r>
              <a:rPr b="0" lang="en-US" sz="2200" spc="-1" strike="noStrike" u="sng">
                <a:solidFill>
                  <a:srgbClr val="6eac1c"/>
                </a:solidFill>
                <a:uFillTx/>
                <a:latin typeface="Corbel"/>
                <a:hlinkClick r:id="rId10"/>
              </a:rPr>
              <a:t>www.datacamp.com/community/tutorials/preprocessing-in-data-science-part-3-scaling-synthesized-data</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Shiny experience</a:t>
            </a:r>
            <a:endParaRPr b="0" lang="en-US" sz="4000" spc="-1" strike="noStrike">
              <a:solidFill>
                <a:srgbClr val="ffffff"/>
              </a:solidFill>
              <a:latin typeface="Corbel"/>
            </a:endParaRPr>
          </a:p>
        </p:txBody>
      </p:sp>
      <p:sp>
        <p:nvSpPr>
          <p:cNvPr id="39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https://gallery.shinyapps.io/simple_regression/</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19764</TotalTime>
  <Application>LibreOffice/6.4.7.2$Linux_X86_64 LibreOffice_project/40$Build-2</Application>
  <Words>1253</Words>
  <Paragraphs>207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2021-02-25T12:43:00Z</dcterms:created>
  <dc:creator>santarabantoosoo</dc:creator>
  <dc:description/>
  <dc:language>en-US</dc:language>
  <cp:lastModifiedBy/>
  <dcterms:modified xsi:type="dcterms:W3CDTF">2022-01-18T19:44:21Z</dcterms:modified>
  <cp:revision>617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95</vt:i4>
  </property>
</Properties>
</file>